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4" r:id="rId1"/>
    <p:sldMasterId id="2147483668" r:id="rId2"/>
    <p:sldMasterId id="2147483680" r:id="rId3"/>
  </p:sldMasterIdLst>
  <p:notesMasterIdLst>
    <p:notesMasterId r:id="rId31"/>
  </p:notesMasterIdLst>
  <p:sldIdLst>
    <p:sldId id="256" r:id="rId4"/>
    <p:sldId id="261" r:id="rId5"/>
    <p:sldId id="262" r:id="rId6"/>
    <p:sldId id="260" r:id="rId7"/>
    <p:sldId id="263" r:id="rId8"/>
    <p:sldId id="969" r:id="rId9"/>
    <p:sldId id="265" r:id="rId10"/>
    <p:sldId id="958" r:id="rId11"/>
    <p:sldId id="959" r:id="rId12"/>
    <p:sldId id="960" r:id="rId13"/>
    <p:sldId id="961" r:id="rId14"/>
    <p:sldId id="965" r:id="rId15"/>
    <p:sldId id="967" r:id="rId16"/>
    <p:sldId id="966" r:id="rId17"/>
    <p:sldId id="269" r:id="rId18"/>
    <p:sldId id="936" r:id="rId19"/>
    <p:sldId id="275" r:id="rId20"/>
    <p:sldId id="939" r:id="rId21"/>
    <p:sldId id="937" r:id="rId22"/>
    <p:sldId id="949" r:id="rId23"/>
    <p:sldId id="964" r:id="rId24"/>
    <p:sldId id="951" r:id="rId25"/>
    <p:sldId id="952" r:id="rId26"/>
    <p:sldId id="962" r:id="rId27"/>
    <p:sldId id="286" r:id="rId28"/>
    <p:sldId id="287" r:id="rId29"/>
    <p:sldId id="943" r:id="rId30"/>
  </p:sldIdLst>
  <p:sldSz cx="12192000" cy="6858000"/>
  <p:notesSz cx="6808788" cy="99409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stewart" initials="" lastIdx="0" clrIdx="0"/>
  <p:cmAuthor id="1" name="Natalie Fine (020 7189 5323)" initials="NF" lastIdx="33" clrIdx="1"/>
  <p:cmAuthor id="2" name="AnnaEllie Frazer" initials="AF" lastIdx="1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6A4"/>
    <a:srgbClr val="30A5BE"/>
    <a:srgbClr val="E7EBF8"/>
    <a:srgbClr val="E8E8F8"/>
    <a:srgbClr val="F2F2F2"/>
    <a:srgbClr val="E8E8E8"/>
    <a:srgbClr val="0E28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3" autoAdjust="0"/>
    <p:restoredTop sz="75690" autoAdjust="0"/>
  </p:normalViewPr>
  <p:slideViewPr>
    <p:cSldViewPr>
      <p:cViewPr>
        <p:scale>
          <a:sx n="82" d="100"/>
          <a:sy n="82" d="100"/>
        </p:scale>
        <p:origin x="-686" y="-5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F83C70C6-329E-44E2-A41D-6524307E8BAC}" type="datetimeFigureOut">
              <a:rPr lang="en-GB" smtClean="0"/>
              <a:t>28/05/2019</a:t>
            </a:fld>
            <a:endParaRPr lang="en-GB"/>
          </a:p>
        </p:txBody>
      </p:sp>
      <p:sp>
        <p:nvSpPr>
          <p:cNvPr id="4" name="Slide Image Placeholder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79D66B07-73C7-4A15-879E-57BED6E96821}" type="slidenum">
              <a:rPr lang="en-GB" smtClean="0"/>
              <a:t>‹#›</a:t>
            </a:fld>
            <a:endParaRPr lang="en-GB"/>
          </a:p>
        </p:txBody>
      </p:sp>
    </p:spTree>
    <p:extLst>
      <p:ext uri="{BB962C8B-B14F-4D97-AF65-F5344CB8AC3E}">
        <p14:creationId xmlns:p14="http://schemas.microsoft.com/office/powerpoint/2010/main" val="11912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t>Notes for facilitator - We have included a number of notes with each slide along with a clinical scenario that can be used. The notes are to guide some consistency of delivery of the package but can be appropriately adapted to the experience of the facilitator and the needs of the audience. The clinical scenario </a:t>
            </a:r>
            <a:r>
              <a:rPr lang="en-GB" sz="800" b="0" dirty="0"/>
              <a:t>should be made available </a:t>
            </a:r>
            <a:r>
              <a:rPr lang="en-GB" sz="800" b="0" strike="noStrike" baseline="0" dirty="0">
                <a:solidFill>
                  <a:srgbClr val="FF0000"/>
                </a:solidFill>
              </a:rPr>
              <a:t>on </a:t>
            </a:r>
            <a:r>
              <a:rPr lang="en-GB" sz="800" b="0" dirty="0"/>
              <a:t>paper. There are 2 different versions of the scenario in different clinical setting. We recommend only using 1 scenario and reviewing the 2 debrief videos linked to that scenario. We aim to highlight poor practice in reflection and model a more effective approach. This should be an interactive workshop for approx. 60 minutes but can be adapted to available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t>Introduce oneself, current role, own experience and title of the session</a:t>
            </a:r>
          </a:p>
          <a:p>
            <a:endParaRPr lang="en-GB" dirty="0"/>
          </a:p>
        </p:txBody>
      </p:sp>
      <p:sp>
        <p:nvSpPr>
          <p:cNvPr id="4" name="Slide Number Placeholder 3"/>
          <p:cNvSpPr>
            <a:spLocks noGrp="1"/>
          </p:cNvSpPr>
          <p:nvPr>
            <p:ph type="sldNum" sz="quarter" idx="10"/>
          </p:nvPr>
        </p:nvSpPr>
        <p:spPr/>
        <p:txBody>
          <a:bodyPr/>
          <a:lstStyle/>
          <a:p>
            <a:fld id="{79D66B07-73C7-4A15-879E-57BED6E96821}" type="slidenum">
              <a:rPr lang="en-GB" smtClean="0"/>
              <a:t>1</a:t>
            </a:fld>
            <a:endParaRPr lang="en-GB" dirty="0"/>
          </a:p>
        </p:txBody>
      </p:sp>
    </p:spTree>
    <p:extLst>
      <p:ext uri="{BB962C8B-B14F-4D97-AF65-F5344CB8AC3E}">
        <p14:creationId xmlns:p14="http://schemas.microsoft.com/office/powerpoint/2010/main" val="1308371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Framework continued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F4C760-8C61-4A43-8054-772CB5343F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938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Framework continued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F4C760-8C61-4A43-8054-772CB5343F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171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Exercise 2 – Use either scenario 2 exploring the case and elements of reflection using What, So what and Now what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Give them 10 minutes maximum for discussion and feedback.</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Introduce the exercise and provide them with either case handout 2.</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them to read and then discuss in small groups (maximum 3-4) – try and put themselves in the shoes of the doctor. First to analyse what happened and what the doctor was thinking at the time when those decisions were made. What thoughts they may have had after the event with hindsight. Then what this means (so what) – what feelings the doctor may have experienced at the time and afterwards.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them the Now what – what can be learned or changed for the future from this experience?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Get feedback – may have a mixture of emotions of blame/guilt or the opposite of frustration and denial – acknowledge the variations – if they are all the same, ask if there could be other ways  the doctor may react.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Helpful to finish stating that when an individual reflects, they may be overly critical of their own actions and only see it from a personal failure perspective with a significant risk of second victim harm. They may lose all perspective and ignore the wider contributing factors and opportunity to improve systems. For others, there may be a complete lack of insight and a failure to demonstrate any learning or meaningful reflection. </a:t>
            </a:r>
          </a:p>
          <a:p>
            <a:endParaRPr lang="en-GB" b="0" dirty="0"/>
          </a:p>
          <a:p>
            <a:r>
              <a:rPr lang="en-US" sz="1000" b="1" kern="1200" dirty="0">
                <a:solidFill>
                  <a:schemeClr val="tx1"/>
                </a:solidFill>
                <a:effectLst/>
                <a:latin typeface="+mn-lt"/>
                <a:ea typeface="+mn-ea"/>
                <a:cs typeface="+mn-cs"/>
              </a:rPr>
              <a:t>Potential Contributing factors </a:t>
            </a:r>
            <a:endParaRPr lang="en-GB" sz="1000" b="1" kern="1200" dirty="0">
              <a:solidFill>
                <a:schemeClr val="tx1"/>
              </a:solidFill>
              <a:effectLst/>
              <a:latin typeface="+mn-lt"/>
              <a:ea typeface="+mn-ea"/>
              <a:cs typeface="+mn-cs"/>
            </a:endParaRPr>
          </a:p>
          <a:p>
            <a:pPr lvl="0"/>
            <a:endParaRPr lang="en-GB" b="0" dirty="0"/>
          </a:p>
          <a:p>
            <a:pPr lvl="0"/>
            <a:r>
              <a:rPr lang="en-GB" b="1" dirty="0"/>
              <a:t>Scenario 2 </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Time pressures, workload</a:t>
            </a:r>
            <a:endParaRPr lang="en-GB"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Communication and follow up</a:t>
            </a:r>
            <a:endParaRPr lang="en-GB"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Risk assessment of self-harm  </a:t>
            </a:r>
            <a:endParaRPr lang="en-GB" sz="1000" kern="1200" dirty="0">
              <a:solidFill>
                <a:schemeClr val="tx1"/>
              </a:solidFill>
              <a:effectLst/>
              <a:latin typeface="+mn-lt"/>
              <a:ea typeface="+mn-ea"/>
              <a:cs typeface="+mn-cs"/>
            </a:endParaRPr>
          </a:p>
          <a:p>
            <a:endParaRPr lang="en-GB" b="0" dirty="0"/>
          </a:p>
          <a:p>
            <a:endParaRPr lang="en-GB" b="0" dirty="0"/>
          </a:p>
        </p:txBody>
      </p:sp>
      <p:sp>
        <p:nvSpPr>
          <p:cNvPr id="4" name="Slide Number Placeholder 3"/>
          <p:cNvSpPr>
            <a:spLocks noGrp="1"/>
          </p:cNvSpPr>
          <p:nvPr>
            <p:ph type="sldNum" sz="quarter" idx="5"/>
          </p:nvPr>
        </p:nvSpPr>
        <p:spPr/>
        <p:txBody>
          <a:bodyPr/>
          <a:lstStyle/>
          <a:p>
            <a:fld id="{89F4C760-8C61-4A43-8054-772CB5343FC2}" type="slidenum">
              <a:rPr lang="en-GB" smtClean="0"/>
              <a:t>12</a:t>
            </a:fld>
            <a:endParaRPr lang="en-GB"/>
          </a:p>
        </p:txBody>
      </p:sp>
    </p:spTree>
    <p:extLst>
      <p:ext uri="{BB962C8B-B14F-4D97-AF65-F5344CB8AC3E}">
        <p14:creationId xmlns:p14="http://schemas.microsoft.com/office/powerpoint/2010/main" val="2804854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Scenario 2</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89F4C760-8C61-4A43-8054-772CB5343FC2}" type="slidenum">
              <a:rPr lang="en-GB" smtClean="0"/>
              <a:t>13</a:t>
            </a:fld>
            <a:endParaRPr lang="en-GB"/>
          </a:p>
        </p:txBody>
      </p:sp>
    </p:spTree>
    <p:extLst>
      <p:ext uri="{BB962C8B-B14F-4D97-AF65-F5344CB8AC3E}">
        <p14:creationId xmlns:p14="http://schemas.microsoft.com/office/powerpoint/2010/main" val="1473308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Review the recordings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Then get whole group to feedback on key points – rather than asking everyone to shout out, ask individual people.</a:t>
            </a:r>
          </a:p>
          <a:p>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rPr>
              <a:t>If they are focusing on the rights and wrongs of clinical practice move them away to feedback on the process – looking at elements such as the environment, communication and frameworks.</a:t>
            </a:r>
            <a:r>
              <a:rPr lang="en-GB" sz="1200" b="1" u="sng" kern="1200" dirty="0">
                <a:solidFill>
                  <a:schemeClr val="tx1"/>
                </a:solidFill>
                <a:effectLst/>
                <a:latin typeface="+mn-lt"/>
                <a:ea typeface="+mn-ea"/>
                <a:cs typeface="+mn-cs"/>
              </a:rPr>
              <a:t> </a:t>
            </a:r>
            <a:r>
              <a:rPr lang="en-GB" sz="1200" b="1" i="1" u="sng" kern="1200" dirty="0">
                <a:solidFill>
                  <a:schemeClr val="tx1"/>
                </a:solidFill>
                <a:effectLst/>
                <a:latin typeface="+mn-lt"/>
                <a:ea typeface="+mn-ea"/>
                <a:cs typeface="+mn-cs"/>
              </a:rPr>
              <a:t>Ask if there was any analytical thinking, insight, what conclusions/actions have been drawn?</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F4C760-8C61-4A43-8054-772CB5343FC2}"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29365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rgbClr val="55A9D5"/>
                </a:solidFill>
                <a:latin typeface="Tahoma" panose="020B0604030504040204" pitchFamily="34" charset="0"/>
                <a:ea typeface="Tahoma" panose="020B0604030504040204" pitchFamily="34" charset="0"/>
                <a:cs typeface="Tahoma" panose="020B0604030504040204" pitchFamily="34" charset="0"/>
              </a:rPr>
              <a:t>Creating the right environment for an open reflective discussion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Summarise - </a:t>
            </a:r>
            <a:r>
              <a:rPr lang="en-GB" sz="1200" i="1" kern="1200" dirty="0">
                <a:solidFill>
                  <a:schemeClr val="tx1"/>
                </a:solidFill>
                <a:effectLst/>
                <a:latin typeface="+mn-lt"/>
                <a:ea typeface="+mn-ea"/>
                <a:cs typeface="+mn-cs"/>
              </a:rPr>
              <a:t>For day-to-day practice and learning, a reflective discussion around a case or procedure with a colleague or supervisor is an ideal opportunity to unpack some thoughts and reflections – it’s timely, relatively safe and unthreatening. The learning can be logged by the learner in their own portfolio at leisure or recorded as supervised learning event (SLE) entry.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the group – </a:t>
            </a:r>
            <a:r>
              <a:rPr lang="en-GB" sz="1200" i="1" kern="1200" dirty="0">
                <a:solidFill>
                  <a:schemeClr val="tx1"/>
                </a:solidFill>
                <a:effectLst/>
                <a:latin typeface="+mn-lt"/>
                <a:ea typeface="+mn-ea"/>
                <a:cs typeface="+mn-cs"/>
              </a:rPr>
              <a:t>‘For more challenging conversations, how do you optimise conditions and the environment to have an open and reflective meeting? Also what personal skills do you need for this discussion to be effective?’</a:t>
            </a:r>
            <a:endParaRPr lang="en-GB" sz="1200" kern="1200" dirty="0">
              <a:solidFill>
                <a:schemeClr val="tx1"/>
              </a:solidFill>
              <a:effectLst/>
              <a:latin typeface="+mn-lt"/>
              <a:ea typeface="+mn-ea"/>
              <a:cs typeface="+mn-cs"/>
            </a:endParaRPr>
          </a:p>
          <a:p>
            <a:endParaRPr lang="en-GB" b="0" dirty="0"/>
          </a:p>
          <a:p>
            <a:r>
              <a:rPr lang="en-GB" b="0" dirty="0"/>
              <a:t>  </a:t>
            </a:r>
          </a:p>
          <a:p>
            <a:endParaRPr lang="en-GB" dirty="0"/>
          </a:p>
        </p:txBody>
      </p:sp>
      <p:sp>
        <p:nvSpPr>
          <p:cNvPr id="4" name="Slide Number Placeholder 3"/>
          <p:cNvSpPr>
            <a:spLocks noGrp="1"/>
          </p:cNvSpPr>
          <p:nvPr>
            <p:ph type="sldNum" sz="quarter" idx="5"/>
          </p:nvPr>
        </p:nvSpPr>
        <p:spPr/>
        <p:txBody>
          <a:bodyPr/>
          <a:lstStyle/>
          <a:p>
            <a:fld id="{89F4C760-8C61-4A43-8054-772CB5343FC2}" type="slidenum">
              <a:rPr lang="en-GB" smtClean="0"/>
              <a:t>15</a:t>
            </a:fld>
            <a:endParaRPr lang="en-GB"/>
          </a:p>
        </p:txBody>
      </p:sp>
    </p:spTree>
    <p:extLst>
      <p:ext uri="{BB962C8B-B14F-4D97-AF65-F5344CB8AC3E}">
        <p14:creationId xmlns:p14="http://schemas.microsoft.com/office/powerpoint/2010/main" val="541688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Keys principles to a successful learning conversation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Appropriate time – enough time at the right times and in the right place.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Appropriate venue – avoiding interruptions. </a:t>
            </a:r>
          </a:p>
          <a:p>
            <a:r>
              <a:rPr lang="en-GB" sz="1200" kern="1200" dirty="0">
                <a:solidFill>
                  <a:schemeClr val="tx1"/>
                </a:solidFill>
                <a:effectLst/>
                <a:latin typeface="+mn-lt"/>
                <a:ea typeface="+mn-ea"/>
                <a:cs typeface="+mn-cs"/>
              </a:rPr>
              <a:t>Encourage preparation and reflection prior to the meeting by the doctor (in the context of an appraisal you may wish to contact them and ask for more feedback/work).</a:t>
            </a:r>
          </a:p>
          <a:p>
            <a:r>
              <a:rPr lang="en-GB" sz="1200" kern="1200" dirty="0">
                <a:solidFill>
                  <a:schemeClr val="tx1"/>
                </a:solidFill>
                <a:effectLst/>
                <a:latin typeface="+mn-lt"/>
                <a:ea typeface="+mn-ea"/>
                <a:cs typeface="+mn-cs"/>
              </a:rPr>
              <a:t>Provide suggestions of useful templates and frameworks for reflection and documentation. </a:t>
            </a:r>
          </a:p>
          <a:p>
            <a:r>
              <a:rPr lang="en-GB" sz="1200" kern="1200" dirty="0">
                <a:solidFill>
                  <a:schemeClr val="tx1"/>
                </a:solidFill>
                <a:effectLst/>
                <a:latin typeface="+mn-lt"/>
                <a:ea typeface="+mn-ea"/>
                <a:cs typeface="+mn-cs"/>
              </a:rPr>
              <a:t>Consider (and encourage the learner to) all the contributing factors and not just from an individual perspective.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Be aware of the emotional impact on the doctor and second victim harm – may need a follow-on meeting or a need to signpost to support services. </a:t>
            </a:r>
          </a:p>
          <a:p>
            <a:r>
              <a:rPr lang="en-GB" sz="1200" kern="1200" dirty="0">
                <a:solidFill>
                  <a:schemeClr val="tx1"/>
                </a:solidFill>
                <a:effectLst/>
                <a:latin typeface="+mn-lt"/>
                <a:ea typeface="+mn-ea"/>
                <a:cs typeface="+mn-cs"/>
              </a:rPr>
              <a:t>It may also bring you to be overly caring and parental and therefore neglect developing insight and learning.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Be mindful of the power difference and hierarchy gradient between the appraiser and doctor which may impact on openness and how to manage this.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We’ve made effective communication a big box as this is the key skills – link to next skills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F4C760-8C61-4A43-8054-772CB5343F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8677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Communication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key to holding an effective learning conversation in the context of a reflective episode is active listening. We often want to talk, interrupt and offer advice/opinions. If we pause and allow the conversation to flow with open questions and actively listen, the individual is more likely to open up and reflect. It’s important to have good rapport  (be aware of body language and mirroring).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need to move away from simply listening to the words – but actually how they are said, the intonation and body language will often give clues to real emotions, feeling and meanings.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all know people who say yes when we ask if they’re okay, but their tone and body language says something completely different. We need to be aware if the words are congruent with all other elements of their communication.</a:t>
            </a:r>
          </a:p>
        </p:txBody>
      </p:sp>
      <p:sp>
        <p:nvSpPr>
          <p:cNvPr id="4" name="Slide Number Placeholder 3"/>
          <p:cNvSpPr>
            <a:spLocks noGrp="1"/>
          </p:cNvSpPr>
          <p:nvPr>
            <p:ph type="sldNum" sz="quarter" idx="5"/>
          </p:nvPr>
        </p:nvSpPr>
        <p:spPr/>
        <p:txBody>
          <a:bodyPr/>
          <a:lstStyle/>
          <a:p>
            <a:fld id="{89F4C760-8C61-4A43-8054-772CB5343FC2}" type="slidenum">
              <a:rPr lang="en-GB" smtClean="0"/>
              <a:t>17</a:t>
            </a:fld>
            <a:endParaRPr lang="en-GB"/>
          </a:p>
        </p:txBody>
      </p:sp>
    </p:spTree>
    <p:extLst>
      <p:ext uri="{BB962C8B-B14F-4D97-AF65-F5344CB8AC3E}">
        <p14:creationId xmlns:p14="http://schemas.microsoft.com/office/powerpoint/2010/main" val="933346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Effective communication and the Framework</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Examples of questions and phrases.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Summarising back in their own way can be powerful as they hear back what they have said, often the penny drops when they hear this version.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the conversation stalls rather than offering input, try and get the individual to elaborate more – develop that a bit more, what is the real challenge here, etc.</a:t>
            </a:r>
          </a:p>
          <a:p>
            <a:endParaRPr lang="en-GB" sz="1200" kern="1200" dirty="0">
              <a:solidFill>
                <a:schemeClr val="tx1"/>
              </a:solidFill>
              <a:effectLst/>
              <a:latin typeface="+mn-lt"/>
              <a:ea typeface="+mn-ea"/>
              <a:cs typeface="+mn-cs"/>
            </a:endParaRPr>
          </a:p>
          <a:p>
            <a:endParaRPr lang="en-GB" b="0" dirty="0"/>
          </a:p>
        </p:txBody>
      </p:sp>
      <p:sp>
        <p:nvSpPr>
          <p:cNvPr id="4" name="Slide Number Placeholder 3"/>
          <p:cNvSpPr>
            <a:spLocks noGrp="1"/>
          </p:cNvSpPr>
          <p:nvPr>
            <p:ph type="sldNum" sz="quarter" idx="5"/>
          </p:nvPr>
        </p:nvSpPr>
        <p:spPr/>
        <p:txBody>
          <a:bodyPr/>
          <a:lstStyle/>
          <a:p>
            <a:fld id="{89F4C760-8C61-4A43-8054-772CB5343FC2}" type="slidenum">
              <a:rPr lang="en-GB" smtClean="0"/>
              <a:t>18</a:t>
            </a:fld>
            <a:endParaRPr lang="en-GB"/>
          </a:p>
        </p:txBody>
      </p:sp>
    </p:spTree>
    <p:extLst>
      <p:ext uri="{BB962C8B-B14F-4D97-AF65-F5344CB8AC3E}">
        <p14:creationId xmlns:p14="http://schemas.microsoft.com/office/powerpoint/2010/main" val="3953815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Effective communication and the Framework</a:t>
            </a:r>
          </a:p>
          <a:p>
            <a:endParaRPr lang="en-GB" sz="1200" kern="1200" dirty="0">
              <a:solidFill>
                <a:schemeClr val="tx1"/>
              </a:solidFill>
              <a:effectLst/>
              <a:latin typeface="+mn-lt"/>
              <a:ea typeface="+mn-ea"/>
              <a:cs typeface="+mn-cs"/>
            </a:endParaRPr>
          </a:p>
          <a:p>
            <a:endParaRPr lang="en-GB" b="0" dirty="0"/>
          </a:p>
        </p:txBody>
      </p:sp>
      <p:sp>
        <p:nvSpPr>
          <p:cNvPr id="4" name="Slide Number Placeholder 3"/>
          <p:cNvSpPr>
            <a:spLocks noGrp="1"/>
          </p:cNvSpPr>
          <p:nvPr>
            <p:ph type="sldNum" sz="quarter" idx="5"/>
          </p:nvPr>
        </p:nvSpPr>
        <p:spPr/>
        <p:txBody>
          <a:bodyPr/>
          <a:lstStyle/>
          <a:p>
            <a:fld id="{89F4C760-8C61-4A43-8054-772CB5343FC2}" type="slidenum">
              <a:rPr lang="en-GB" smtClean="0"/>
              <a:t>19</a:t>
            </a:fld>
            <a:endParaRPr lang="en-GB"/>
          </a:p>
        </p:txBody>
      </p:sp>
    </p:spTree>
    <p:extLst>
      <p:ext uri="{BB962C8B-B14F-4D97-AF65-F5344CB8AC3E}">
        <p14:creationId xmlns:p14="http://schemas.microsoft.com/office/powerpoint/2010/main" val="108670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First Exercise – The icebreaker and temperature gauge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Aim - Initial exercise to get everyone talking and warmed up for the discussion and to be aware of existing views and opinions in the group.</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Introduce this as an interactive workshop and participation rather than a presentation and that you are interested in everyone's views and any concerns.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Talking in pairs for no longer than 5 minutes.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Take feedback from a sample of people (there is unlikely to be time to do everyone if the group is big or time limited) – asking the person to report on their partner not themselves.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Have a flip chart and document on the left column benefits and right concerns (may want to come back to this to close the session at the end).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will help people voice issues or barriers blocking their learning or change in views.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Suggestion to finish exercise – “Some trainees and doctors are understandably anxious about reflection and how their documentation may be used and there has recently been some confusion and misunderstanding. However, reflection is important for one’s own personal development and improving quality of care and patient safety. I hope by the end of the session we have reassured any fears or concerns you have had and can build on the benefits you have listed (point to the list on the flip chart)</a:t>
            </a:r>
          </a:p>
        </p:txBody>
      </p:sp>
      <p:sp>
        <p:nvSpPr>
          <p:cNvPr id="4" name="Slide Number Placeholder 3"/>
          <p:cNvSpPr>
            <a:spLocks noGrp="1"/>
          </p:cNvSpPr>
          <p:nvPr>
            <p:ph type="sldNum" sz="quarter" idx="10"/>
          </p:nvPr>
        </p:nvSpPr>
        <p:spPr/>
        <p:txBody>
          <a:bodyPr/>
          <a:lstStyle/>
          <a:p>
            <a:fld id="{79D66B07-73C7-4A15-879E-57BED6E96821}" type="slidenum">
              <a:rPr lang="en-GB" smtClean="0"/>
              <a:t>2</a:t>
            </a:fld>
            <a:endParaRPr lang="en-GB" dirty="0"/>
          </a:p>
        </p:txBody>
      </p:sp>
    </p:spTree>
    <p:extLst>
      <p:ext uri="{BB962C8B-B14F-4D97-AF65-F5344CB8AC3E}">
        <p14:creationId xmlns:p14="http://schemas.microsoft.com/office/powerpoint/2010/main" val="2897793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Effective communication and the Framework - </a:t>
            </a:r>
            <a:r>
              <a:rPr lang="en-GB" b="1" dirty="0"/>
              <a:t>Check out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solidFill>
                  <a:srgbClr val="333333"/>
                </a:solidFill>
              </a:rPr>
              <a:t>In challenging discussions it is often easy to get a mismatch between what a individual takes away from the discussion and believes they’ve heard from what you may feel is discussed and said.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solidFill>
                <a:srgbClr val="333333"/>
              </a:solidFill>
            </a:endParaRPr>
          </a:p>
          <a:p>
            <a:pPr>
              <a:buClr>
                <a:schemeClr val="tx1"/>
              </a:buClr>
            </a:pPr>
            <a:r>
              <a:rPr lang="en-GB" sz="1200" i="1" dirty="0">
                <a:solidFill>
                  <a:srgbClr val="333333"/>
                </a:solidFill>
              </a:rPr>
              <a:t>This is particularly important if there are cross cultural differences where particular phrases and words may have different meanings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applies to all conversations clinical, supervision and even non-medical at home. </a:t>
            </a:r>
            <a:r>
              <a:rPr lang="en-GB" sz="1800" i="1" dirty="0">
                <a:solidFill>
                  <a:srgbClr val="333333"/>
                </a:solidFill>
                <a:latin typeface="Rubik-Regular"/>
              </a:rPr>
              <a:t>At the end the session ask the learner what they have understood and will take away. </a:t>
            </a:r>
            <a:endParaRPr lang="en-GB" sz="1800" i="1" dirty="0">
              <a:latin typeface="Rubik-Regular"/>
            </a:endParaRP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F4C760-8C61-4A43-8054-772CB5343FC2}"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93491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F4C760-8C61-4A43-8054-772CB5343FC2}"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64006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Demonstrating</a:t>
            </a:r>
            <a:r>
              <a:rPr lang="en-GB" b="1" baseline="0" dirty="0"/>
              <a:t> reflection</a:t>
            </a:r>
            <a:endParaRPr lang="en-GB" b="1" dirty="0"/>
          </a:p>
          <a:p>
            <a:endParaRPr lang="en-GB" dirty="0"/>
          </a:p>
          <a:p>
            <a:r>
              <a:rPr lang="en-GB" dirty="0"/>
              <a:t>Discuss key points around demonstrating reflection:</a:t>
            </a:r>
          </a:p>
          <a:p>
            <a:endParaRPr lang="en-GB" dirty="0"/>
          </a:p>
          <a:p>
            <a:pPr marL="171450" indent="-171450">
              <a:buFont typeface="Arial" panose="020B0604020202020204" pitchFamily="34" charset="0"/>
              <a:buChar char="•"/>
            </a:pPr>
            <a:r>
              <a:rPr lang="en-GB" dirty="0"/>
              <a:t>Reflecting helps an individual to challenge assumptions and consider opportunities for improvement.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Sometimes doctors may want to discuss or write down their reflections, or may be required to as part of their education, training and development, </a:t>
            </a:r>
            <a:r>
              <a:rPr lang="en-GB" sz="2400" dirty="0"/>
              <a:t>in order to demonstrate: </a:t>
            </a:r>
          </a:p>
          <a:p>
            <a:pPr marL="628650" lvl="1" indent="-171450">
              <a:buFont typeface="Arial" panose="020B0604020202020204" pitchFamily="34" charset="0"/>
              <a:buChar char="•"/>
            </a:pPr>
            <a:r>
              <a:rPr lang="en-GB" dirty="0"/>
              <a:t>Progression in training</a:t>
            </a:r>
          </a:p>
          <a:p>
            <a:pPr marL="628650" lvl="1" indent="-171450">
              <a:buFont typeface="Arial" panose="020B0604020202020204" pitchFamily="34" charset="0"/>
              <a:buChar char="•"/>
            </a:pPr>
            <a:r>
              <a:rPr lang="en-GB" dirty="0"/>
              <a:t>Maintaining Good Medical Practice and revalidation</a:t>
            </a:r>
          </a:p>
          <a:p>
            <a:pPr marL="628650" lvl="1" indent="-171450">
              <a:buFont typeface="Arial" panose="020B0604020202020204" pitchFamily="34" charset="0"/>
              <a:buChar char="•"/>
            </a:pPr>
            <a:r>
              <a:rPr lang="en-GB" dirty="0"/>
              <a:t>Evidence of engagement in QI and Patient safety work </a:t>
            </a:r>
            <a:br>
              <a:rPr lang="en-GB" dirty="0"/>
            </a:b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Both positive and negative experiences can generate meaningful reflections.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Developing the capacity to reflect should focus on the reflective process and how to use it productively rather than on a specific number or type of reflective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Thinking should be structured to capture, analyse and learn from the experience. </a:t>
            </a:r>
            <a:r>
              <a:rPr lang="en-GB" sz="1000" kern="1200" dirty="0">
                <a:solidFill>
                  <a:schemeClr val="tx1"/>
                </a:solidFill>
                <a:effectLst/>
                <a:latin typeface="+mn-lt"/>
                <a:ea typeface="+mn-ea"/>
                <a:cs typeface="+mn-cs"/>
              </a:rPr>
              <a:t>A variety of tools are available to support structured thinking that help to focus on the quality of reflections. </a:t>
            </a:r>
            <a:r>
              <a:rPr lang="en-GB" dirty="0"/>
              <a:t>The f</a:t>
            </a:r>
            <a:r>
              <a:rPr lang="en-GB" sz="1000" dirty="0"/>
              <a:t>ocus is on key learning points and change in practice, not </a:t>
            </a:r>
            <a:r>
              <a:rPr lang="en-GB" sz="1000" strike="noStrike" baseline="0" dirty="0"/>
              <a:t>full details of an experience</a:t>
            </a:r>
            <a:r>
              <a:rPr lang="en-GB" sz="100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Anonymised information will usually be sufficient for all purposes other than the direct care of the patient, so should be used wherever possible. Ensure personal notes eg reflective diaries are also fully anonymised.</a:t>
            </a:r>
            <a:endParaRPr lang="en-GB" sz="1000"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F4C760-8C61-4A43-8054-772CB5343FC2}"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35294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t> Group reflection often leads to ideas or actions that can improve patient care.</a:t>
            </a:r>
            <a:br>
              <a:rPr lang="en-GB" sz="1200" dirty="0"/>
            </a:br>
            <a:endParaRPr lang="en-GB" sz="1200" dirty="0"/>
          </a:p>
          <a:p>
            <a:pPr marL="171450" indent="-171450">
              <a:buFont typeface="Arial" panose="020B0604020202020204" pitchFamily="34" charset="0"/>
              <a:buChar char="•"/>
            </a:pPr>
            <a:r>
              <a:rPr lang="en-GB" sz="1200"/>
              <a:t> The healthcare team should have opportunities to reflect and discuss openly and honestly what has happened when things go wrong.</a:t>
            </a:r>
          </a:p>
          <a:p>
            <a:endParaRPr lang="en-GB" sz="12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F4C760-8C61-4A43-8054-772CB5343FC2}"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50345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Disclosure</a:t>
            </a:r>
          </a:p>
          <a:p>
            <a:endParaRPr lang="en-GB"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Reflective</a:t>
            </a:r>
            <a:r>
              <a:rPr lang="en-GB" sz="1000" baseline="0" dirty="0"/>
              <a:t> notes</a:t>
            </a:r>
            <a:r>
              <a:rPr lang="en-GB" sz="1000" dirty="0"/>
              <a:t>, such as in learning portfolios or for revalidation or continuing professional development purposes, are not subject to legal privilege. Disclosure of these documents might be requested by a court if they are considered relevant.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Factual details should be recorded elsewhere in clinical statements not reflective templates as per the organisation’s policies, and should have already been discussed with the patient and/or their family. These are 2 different processes. </a:t>
            </a:r>
            <a:r>
              <a:rPr lang="en-GB" sz="1000" kern="1200" dirty="0">
                <a:solidFill>
                  <a:schemeClr val="tx1"/>
                </a:solidFill>
                <a:effectLst/>
                <a:latin typeface="+mn-lt"/>
                <a:ea typeface="+mn-ea"/>
                <a:cs typeface="+mn-cs"/>
              </a:rPr>
              <a:t>Reflection should not substitute or override other processes that are necessary to record, escalate or discuss significant events and serious incidents.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Where a disclosure request is received, the owner of the learning portfolio or other reflective note should seek advice from their employer, legal adviser, medical defence organisation or professional association.</a:t>
            </a:r>
          </a:p>
          <a:p>
            <a:pPr marL="171450" indent="-171450">
              <a:buFont typeface="Arial" panose="020B0604020202020204" pitchFamily="34" charset="0"/>
              <a:buChar char="•"/>
            </a:pPr>
            <a:endParaRPr lang="en-GB" sz="1200" dirty="0"/>
          </a:p>
          <a:p>
            <a:pPr marL="628650" lvl="1" indent="-171450">
              <a:buFont typeface="Arial" panose="020B0604020202020204" pitchFamily="34" charset="0"/>
              <a:buChar char="•"/>
            </a:pPr>
            <a:r>
              <a:rPr lang="en-GB" sz="1200" dirty="0"/>
              <a:t>Where there are concerns or questions about the content of reflection, the advice of a supervisor or appraiser should be sought as to whether the information is appropriate. The purpose of the reflection is to indicate learning and, where appropriate, future plans.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The GMC does not ask a doctor to provide their reflective notes in order to investigate a concern about them. The focus in a fitness to practise investigation is on facts and evidence relating to a serious allegation. The doctor can choose to offer reflective notes as evidence of insight into their practice.</a:t>
            </a:r>
          </a:p>
          <a:p>
            <a:endParaRPr lang="en-GB" sz="1200" dirty="0"/>
          </a:p>
          <a:p>
            <a:endParaRPr lang="en-GB" sz="12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F4C760-8C61-4A43-8054-772CB5343FC2}"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50345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Take time for a few questions before moving on to close and summarise</a:t>
            </a:r>
          </a:p>
          <a:p>
            <a:r>
              <a:rPr lang="en-GB" dirty="0"/>
              <a:t> </a:t>
            </a:r>
          </a:p>
          <a:p>
            <a:endParaRPr lang="en-GB" dirty="0"/>
          </a:p>
        </p:txBody>
      </p:sp>
      <p:sp>
        <p:nvSpPr>
          <p:cNvPr id="4" name="Slide Number Placeholder 3"/>
          <p:cNvSpPr>
            <a:spLocks noGrp="1"/>
          </p:cNvSpPr>
          <p:nvPr>
            <p:ph type="sldNum" sz="quarter" idx="5"/>
          </p:nvPr>
        </p:nvSpPr>
        <p:spPr/>
        <p:txBody>
          <a:bodyPr/>
          <a:lstStyle/>
          <a:p>
            <a:fld id="{89F4C760-8C61-4A43-8054-772CB5343FC2}" type="slidenum">
              <a:rPr lang="en-GB" smtClean="0"/>
              <a:t>25</a:t>
            </a:fld>
            <a:endParaRPr lang="en-GB"/>
          </a:p>
        </p:txBody>
      </p:sp>
    </p:spTree>
    <p:extLst>
      <p:ext uri="{BB962C8B-B14F-4D97-AF65-F5344CB8AC3E}">
        <p14:creationId xmlns:p14="http://schemas.microsoft.com/office/powerpoint/2010/main" val="3619636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Personal reflections and close with the flip chart from exercise 1</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the audience to consider one key thing they have learned today and one change in practice and record this in their CPD log. If there is time ask them all to feedback this back to the group – ‘group reflection’, if not, ask for one or two.</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Return to the flip chart with the benefits and concerns and hopefully you have emphasised the benefits and concerns.</a:t>
            </a:r>
          </a:p>
          <a:p>
            <a:endParaRPr lang="en-GB" dirty="0"/>
          </a:p>
          <a:p>
            <a:endParaRPr lang="en-GB" dirty="0"/>
          </a:p>
        </p:txBody>
      </p:sp>
      <p:sp>
        <p:nvSpPr>
          <p:cNvPr id="4" name="Slide Number Placeholder 3"/>
          <p:cNvSpPr>
            <a:spLocks noGrp="1"/>
          </p:cNvSpPr>
          <p:nvPr>
            <p:ph type="sldNum" sz="quarter" idx="5"/>
          </p:nvPr>
        </p:nvSpPr>
        <p:spPr/>
        <p:txBody>
          <a:bodyPr/>
          <a:lstStyle/>
          <a:p>
            <a:fld id="{89F4C760-8C61-4A43-8054-772CB5343FC2}" type="slidenum">
              <a:rPr lang="en-GB" smtClean="0"/>
              <a:t>26</a:t>
            </a:fld>
            <a:endParaRPr lang="en-GB"/>
          </a:p>
        </p:txBody>
      </p:sp>
    </p:spTree>
    <p:extLst>
      <p:ext uri="{BB962C8B-B14F-4D97-AF65-F5344CB8AC3E}">
        <p14:creationId xmlns:p14="http://schemas.microsoft.com/office/powerpoint/2010/main" val="1665571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en-GB" sz="1200" b="1" i="0" u="none" strike="noStrike" kern="1200" baseline="0" dirty="0">
                <a:solidFill>
                  <a:schemeClr val="tx1"/>
                </a:solidFill>
                <a:latin typeface="+mn-lt"/>
                <a:ea typeface="+mn-ea"/>
                <a:cs typeface="+mn-cs"/>
              </a:rPr>
              <a:t>Clarify aims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State the aims</a:t>
            </a:r>
          </a:p>
          <a:p>
            <a:endParaRPr lang="en-GB" dirty="0"/>
          </a:p>
        </p:txBody>
      </p:sp>
      <p:sp>
        <p:nvSpPr>
          <p:cNvPr id="4" name="Slide Number Placeholder 3"/>
          <p:cNvSpPr>
            <a:spLocks noGrp="1"/>
          </p:cNvSpPr>
          <p:nvPr>
            <p:ph type="sldNum" sz="quarter" idx="10"/>
          </p:nvPr>
        </p:nvSpPr>
        <p:spPr/>
        <p:txBody>
          <a:bodyPr/>
          <a:lstStyle/>
          <a:p>
            <a:fld id="{79D66B07-73C7-4A15-879E-57BED6E96821}" type="slidenum">
              <a:rPr lang="en-GB" smtClean="0"/>
              <a:t>3</a:t>
            </a:fld>
            <a:endParaRPr lang="en-GB" dirty="0"/>
          </a:p>
        </p:txBody>
      </p:sp>
    </p:spTree>
    <p:extLst>
      <p:ext uri="{BB962C8B-B14F-4D97-AF65-F5344CB8AC3E}">
        <p14:creationId xmlns:p14="http://schemas.microsoft.com/office/powerpoint/2010/main" val="3099273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Clarifying the session structure, format, ground rules and confidentiality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that the interactive session is approx. 60 minutes in total (can be modified if required for different audiences).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the structure and format.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Emphasise that this is a workshop and will involve a lot of discussion. Remind them they will be working in pairs and small groups and to be respectful of everyone's views. Let them know they can interrupt and ask questions at any point.</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“We are using a clinical case and it may be tempting to turn the session into a full root cause analysis. I want to ensure that the focus is on reflection and the supervision discussion so you may need to move them on to ensure that the whole session is covered and apologise that you may need to interrupt to keep to the schedule”.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Confidentiality states that the discussion should remain in the room, however, if anything is discussed that raises significant concern about patient or public safety and hasn’t previously been addressed, then this may not be able to remain confidential. </a:t>
            </a:r>
            <a:endParaRPr lang="en-GB" dirty="0"/>
          </a:p>
        </p:txBody>
      </p:sp>
      <p:sp>
        <p:nvSpPr>
          <p:cNvPr id="4" name="Slide Number Placeholder 3"/>
          <p:cNvSpPr>
            <a:spLocks noGrp="1"/>
          </p:cNvSpPr>
          <p:nvPr>
            <p:ph type="sldNum" sz="quarter" idx="10"/>
          </p:nvPr>
        </p:nvSpPr>
        <p:spPr/>
        <p:txBody>
          <a:bodyPr/>
          <a:lstStyle/>
          <a:p>
            <a:fld id="{E3FFEBC1-9369-446A-82B2-CD445CE2D7C1}" type="slidenum">
              <a:rPr lang="en-GB" smtClean="0"/>
              <a:t>4</a:t>
            </a:fld>
            <a:endParaRPr lang="en-GB" dirty="0"/>
          </a:p>
        </p:txBody>
      </p:sp>
    </p:spTree>
    <p:extLst>
      <p:ext uri="{BB962C8B-B14F-4D97-AF65-F5344CB8AC3E}">
        <p14:creationId xmlns:p14="http://schemas.microsoft.com/office/powerpoint/2010/main" val="3399246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Definition of reflection and link to new Guidance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Clarifying the working definition and signposting the co-produced guidance now available with partner organisations. Emphasis on words in bold.  </a:t>
            </a:r>
          </a:p>
          <a:p>
            <a:endParaRPr lang="en-GB" sz="1200" b="1" i="0" u="none" strike="noStrike" kern="1200" baseline="0" dirty="0">
              <a:solidFill>
                <a:schemeClr val="tx1"/>
              </a:solidFill>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How we learn – Apprentice and experiential learning/Emphasis on using positive cases also and no one right way to reflect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trainees and students our most effective learning is as an apprentice in the working environment. We move from real experiences, analysing our actions and continuously refining the process as we move from novice to expert. For established doctors we maintain and develop our practice in a similar way. This is a simplified version of the Kolb learning cycle demonstrating experiential learning and how reflection is at the heart of this.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is equally important to reflect on positive events and achievements to reinforce practice and learning and not just adverse incidents and complaints.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is no one way to reflect, it can be done alone, with support or in a team. There are many different frameworks that can be used. It’s a personal thing and influenced by an individual’s learning style – what is important is the ability to demonstrate analytical thinking, insight and learning.” </a:t>
            </a:r>
          </a:p>
          <a:p>
            <a:endParaRPr lang="en-GB" sz="1200" b="1"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9D66B07-73C7-4A15-879E-57BED6E96821}" type="slidenum">
              <a:rPr lang="en-GB" smtClean="0"/>
              <a:t>5</a:t>
            </a:fld>
            <a:endParaRPr lang="en-GB"/>
          </a:p>
        </p:txBody>
      </p:sp>
    </p:spTree>
    <p:extLst>
      <p:ext uri="{BB962C8B-B14F-4D97-AF65-F5344CB8AC3E}">
        <p14:creationId xmlns:p14="http://schemas.microsoft.com/office/powerpoint/2010/main" val="214934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Summarising why we need to be a reflective practitioner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Key point of this slide – “Our public also expects this of us so we need to know how to do this well, how to support an appraisal or supervision discussion around reflection and how to safely document the outcome of the discussions.”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D66B07-73C7-4A15-879E-57BED6E96821}"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64854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Benefits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Summarise why reflection is important – safer culture, safer systems, better patient care and safer professionals.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Emphasise it’s about the patient at the centre and individuals, organisations and those in education and leadership roles working together. </a:t>
            </a:r>
          </a:p>
          <a:p>
            <a:endParaRPr lang="en-GB" dirty="0"/>
          </a:p>
          <a:p>
            <a:endParaRPr lang="en-GB" dirty="0"/>
          </a:p>
          <a:p>
            <a:r>
              <a:rPr lang="en-GB" dirty="0"/>
              <a:t>This diagram is from the Academy toolkit - Academy of Medical Royal Colleges/</a:t>
            </a:r>
            <a:r>
              <a:rPr lang="en-GB" dirty="0" err="1"/>
              <a:t>COPMeD</a:t>
            </a:r>
            <a:r>
              <a:rPr lang="en-GB" dirty="0"/>
              <a:t>. A reflective practice toolkit, 2018. Reflective practice - an overview.</a:t>
            </a:r>
          </a:p>
          <a:p>
            <a:r>
              <a:rPr lang="en-GB" dirty="0"/>
              <a:t>www.aomrc.org.uk/wp-content/uploads/2018/08/MCJ15414-Academy-ReflectivePractice-Main-v3.pdf</a:t>
            </a:r>
          </a:p>
          <a:p>
            <a:endParaRPr lang="en-GB" dirty="0"/>
          </a:p>
          <a:p>
            <a:endParaRPr lang="en-GB" dirty="0"/>
          </a:p>
        </p:txBody>
      </p:sp>
      <p:sp>
        <p:nvSpPr>
          <p:cNvPr id="4" name="Slide Number Placeholder 3"/>
          <p:cNvSpPr>
            <a:spLocks noGrp="1"/>
          </p:cNvSpPr>
          <p:nvPr>
            <p:ph type="sldNum" sz="quarter" idx="10"/>
          </p:nvPr>
        </p:nvSpPr>
        <p:spPr/>
        <p:txBody>
          <a:bodyPr/>
          <a:lstStyle/>
          <a:p>
            <a:fld id="{79D66B07-73C7-4A15-879E-57BED6E96821}" type="slidenum">
              <a:rPr lang="en-GB" smtClean="0"/>
              <a:t>7</a:t>
            </a:fld>
            <a:endParaRPr lang="en-GB"/>
          </a:p>
        </p:txBody>
      </p:sp>
    </p:spTree>
    <p:extLst>
      <p:ext uri="{BB962C8B-B14F-4D97-AF65-F5344CB8AC3E}">
        <p14:creationId xmlns:p14="http://schemas.microsoft.com/office/powerpoint/2010/main" val="3120771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Frameworks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that there is a wide literature base around reflection and different examples are available to view in the guidance (What, So what, Now what as per slide image) and in the Academy/</a:t>
            </a:r>
            <a:r>
              <a:rPr lang="en-GB" sz="1200" kern="1200" dirty="0" err="1">
                <a:solidFill>
                  <a:schemeClr val="tx1"/>
                </a:solidFill>
                <a:effectLst/>
                <a:latin typeface="+mn-lt"/>
                <a:ea typeface="+mn-ea"/>
                <a:cs typeface="+mn-cs"/>
              </a:rPr>
              <a:t>COPMeD</a:t>
            </a:r>
            <a:r>
              <a:rPr lang="en-GB" sz="1200" kern="1200" baseline="0" dirty="0">
                <a:solidFill>
                  <a:schemeClr val="tx1"/>
                </a:solidFill>
                <a:effectLst/>
                <a:latin typeface="+mn-lt"/>
                <a:ea typeface="+mn-ea"/>
                <a:cs typeface="+mn-cs"/>
              </a:rPr>
              <a:t> reflective practice </a:t>
            </a:r>
            <a:r>
              <a:rPr lang="en-GB" sz="1200" kern="1200" dirty="0">
                <a:solidFill>
                  <a:schemeClr val="tx1"/>
                </a:solidFill>
                <a:effectLst/>
                <a:latin typeface="+mn-lt"/>
                <a:ea typeface="+mn-ea"/>
                <a:cs typeface="+mn-cs"/>
              </a:rPr>
              <a:t>toolkit.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have chosen the What, So what, Now what framework that’s featured in the guidance. You will recognise that this is what we have just used in the last exercise.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It’s a simple way to structure reflections, whether it be of a single event or a period of time. It could include personal experience, interaction or observation of others and formal/informal learning events.</a:t>
            </a:r>
          </a:p>
          <a:p>
            <a:endParaRPr lang="en-GB" sz="1200" kern="1200" dirty="0">
              <a:solidFill>
                <a:schemeClr val="tx1"/>
              </a:solidFill>
              <a:effectLst/>
              <a:latin typeface="+mn-lt"/>
              <a:ea typeface="+mn-ea"/>
              <a:cs typeface="+mn-cs"/>
            </a:endParaRPr>
          </a:p>
          <a:p>
            <a:pPr lvl="1"/>
            <a:r>
              <a:rPr lang="en-GB" sz="1200" b="1" kern="1200" dirty="0">
                <a:solidFill>
                  <a:schemeClr val="tx1"/>
                </a:solidFill>
                <a:effectLst/>
                <a:latin typeface="+mn-lt"/>
                <a:ea typeface="+mn-ea"/>
                <a:cs typeface="+mn-cs"/>
              </a:rPr>
              <a:t>It’s based on the work by Rolfe et al</a:t>
            </a:r>
            <a:endParaRPr lang="en-GB" sz="1200" kern="1200" dirty="0">
              <a:solidFill>
                <a:schemeClr val="tx1"/>
              </a:solidFill>
              <a:effectLst/>
              <a:latin typeface="+mn-lt"/>
              <a:ea typeface="+mn-ea"/>
              <a:cs typeface="+mn-cs"/>
            </a:endParaRPr>
          </a:p>
          <a:p>
            <a:pPr lvl="1"/>
            <a:r>
              <a:rPr lang="en-GB" sz="1200" i="1" kern="1200" dirty="0">
                <a:solidFill>
                  <a:schemeClr val="tx1"/>
                </a:solidFill>
                <a:effectLst/>
                <a:latin typeface="+mn-lt"/>
                <a:ea typeface="+mn-ea"/>
                <a:cs typeface="+mn-cs"/>
              </a:rPr>
              <a:t>Adapted from Rolfe, G. Freshwater, D &amp; Jasper, M. (2001) Critical reflection for nursing and the helping professions: a user’s guide Basingstoke: Palgrave Macmillan</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F4C760-8C61-4A43-8054-772CB5343F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5913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Framework continued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F4C760-8C61-4A43-8054-772CB5343FC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1266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23393" y="2132857"/>
            <a:ext cx="6144683" cy="792163"/>
          </a:xfrm>
        </p:spPr>
        <p:txBody>
          <a:bodyPr/>
          <a:lstStyle>
            <a:lvl1pPr>
              <a:defRPr>
                <a:solidFill>
                  <a:schemeClr val="bg1"/>
                </a:solidFill>
              </a:defRPr>
            </a:lvl1pPr>
          </a:lstStyle>
          <a:p>
            <a:pPr lvl="0"/>
            <a:r>
              <a:rPr lang="en-GB" noProof="0"/>
              <a:t>Click to edit Master title style</a:t>
            </a:r>
          </a:p>
        </p:txBody>
      </p:sp>
      <p:sp>
        <p:nvSpPr>
          <p:cNvPr id="30723" name="Rectangle 3"/>
          <p:cNvSpPr>
            <a:spLocks noGrp="1" noChangeArrowheads="1"/>
          </p:cNvSpPr>
          <p:nvPr>
            <p:ph type="subTitle" idx="1"/>
          </p:nvPr>
        </p:nvSpPr>
        <p:spPr>
          <a:xfrm>
            <a:off x="623392" y="2996952"/>
            <a:ext cx="6144683" cy="792162"/>
          </a:xfrm>
        </p:spPr>
        <p:txBody>
          <a:bodyPr/>
          <a:lstStyle>
            <a:lvl1pPr marL="0" indent="0">
              <a:buFont typeface="Wingdings" pitchFamily="2" charset="2"/>
              <a:buNone/>
              <a:defRPr sz="1600">
                <a:solidFill>
                  <a:schemeClr val="bg1"/>
                </a:solidFill>
              </a:defRPr>
            </a:lvl1pPr>
          </a:lstStyle>
          <a:p>
            <a:pPr lvl="0"/>
            <a:r>
              <a:rPr lang="en-GB" noProof="0" dirty="0"/>
              <a:t>Click to edit Master subtitle style</a:t>
            </a:r>
          </a:p>
        </p:txBody>
      </p:sp>
      <p:pic>
        <p:nvPicPr>
          <p:cNvPr id="5" name="Picture 4" descr="GMC+STRAP_WHITE_MAC.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0363" y="548680"/>
            <a:ext cx="2152149" cy="1390620"/>
          </a:xfrm>
          <a:prstGeom prst="rect">
            <a:avLst/>
          </a:prstGeom>
        </p:spPr>
      </p:pic>
      <p:pic>
        <p:nvPicPr>
          <p:cNvPr id="6" name="Picture 5" descr="strapline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413" y="5589240"/>
            <a:ext cx="5181600" cy="342900"/>
          </a:xfrm>
          <a:prstGeom prst="rect">
            <a:avLst/>
          </a:prstGeom>
        </p:spPr>
      </p:pic>
      <p:cxnSp>
        <p:nvCxnSpPr>
          <p:cNvPr id="8" name="Straight Connector 7"/>
          <p:cNvCxnSpPr/>
          <p:nvPr userDrawn="1"/>
        </p:nvCxnSpPr>
        <p:spPr>
          <a:xfrm>
            <a:off x="0" y="6021288"/>
            <a:ext cx="599998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2084071-B30C-402E-AD6D-3685DC57C85F}"/>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3" name="Footer Placeholder 2">
            <a:extLst>
              <a:ext uri="{FF2B5EF4-FFF2-40B4-BE49-F238E27FC236}">
                <a16:creationId xmlns:a16="http://schemas.microsoft.com/office/drawing/2014/main" xmlns="" id="{8484C4F8-B92A-4808-96A5-96D312D26CD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5F17AB36-58BB-48F0-94BA-74C54A9D709C}"/>
              </a:ext>
            </a:extLst>
          </p:cNvPr>
          <p:cNvSpPr>
            <a:spLocks noGrp="1"/>
          </p:cNvSpPr>
          <p:nvPr>
            <p:ph type="sldNum" sz="quarter" idx="12"/>
          </p:nvPr>
        </p:nvSpPr>
        <p:spPr>
          <a:xfrm>
            <a:off x="8610600" y="6248064"/>
            <a:ext cx="2743200" cy="365125"/>
          </a:xfrm>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3777003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77C2C3-B4D6-45C7-AAB8-55E3F5EFE9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9A3E635-F025-412C-9A47-DF6E7A07AE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FAA68200-AECD-468C-ACE3-4ED9B6EDBA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795E86A-423A-4C00-9190-F9580378FD71}"/>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6" name="Footer Placeholder 5">
            <a:extLst>
              <a:ext uri="{FF2B5EF4-FFF2-40B4-BE49-F238E27FC236}">
                <a16:creationId xmlns:a16="http://schemas.microsoft.com/office/drawing/2014/main" xmlns="" id="{47A3102D-42BF-4E0A-B59A-65A6F32949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EB2E8CA5-B5F3-4CAD-BA44-C539CDBE65FA}"/>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3612365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068C35-C26C-4A10-B5F9-1824CBBC4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1816F8BE-5A2D-4486-AD17-99846DEA78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BBB1A3DE-E1BD-4428-810A-79EC197A1C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D56A598-8F8C-4E17-BDD1-FD0E8AED00CF}"/>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6" name="Footer Placeholder 5">
            <a:extLst>
              <a:ext uri="{FF2B5EF4-FFF2-40B4-BE49-F238E27FC236}">
                <a16:creationId xmlns:a16="http://schemas.microsoft.com/office/drawing/2014/main" xmlns="" id="{4FCBD0F4-9D8D-47EB-9A4B-B82A937C07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CE6DDA4-0FC4-4439-9CB1-93EF87BE60C1}"/>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4289052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649BF1-E034-4573-BF49-A28138507B5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96E0DF46-9876-4012-87AA-1F83F520128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8C51210-3AA1-4AAC-BB05-2C933DFAEBD0}"/>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5" name="Footer Placeholder 4">
            <a:extLst>
              <a:ext uri="{FF2B5EF4-FFF2-40B4-BE49-F238E27FC236}">
                <a16:creationId xmlns:a16="http://schemas.microsoft.com/office/drawing/2014/main" xmlns="" id="{467DC5CA-1623-4279-8284-8307CB5EFB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6D7D113-9765-443A-8623-FDE8E315C5BF}"/>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4168303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4463A0D-DD29-4052-8137-96B46AEDAF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B5BF8D68-0281-4F10-837C-8DBAB84B6B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D86C780-DC80-44A6-81F0-07E3048C4C06}"/>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5" name="Footer Placeholder 4">
            <a:extLst>
              <a:ext uri="{FF2B5EF4-FFF2-40B4-BE49-F238E27FC236}">
                <a16:creationId xmlns:a16="http://schemas.microsoft.com/office/drawing/2014/main" xmlns="" id="{B0BF2A1C-BF31-4249-8D99-A35C39B0A6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8BA058C-ADF5-4CB5-B9AA-E244A3A03EE4}"/>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859977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21497E-9167-402F-BFF2-3E6761D147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AA521F49-7B94-4E36-AF2F-23EAF7CD81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ED693AFF-36DB-461F-867E-046D961AF210}"/>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5" name="Footer Placeholder 4">
            <a:extLst>
              <a:ext uri="{FF2B5EF4-FFF2-40B4-BE49-F238E27FC236}">
                <a16:creationId xmlns:a16="http://schemas.microsoft.com/office/drawing/2014/main" xmlns="" id="{6CE20564-DAF4-48B0-A237-540C6E08E5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747E3B2-F215-4600-822B-36F5A8860EA8}"/>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2569419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672D99-CF0E-4B32-BD6F-B944E27226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0CEF90C-2CB9-4D2A-91FB-5D8F78DBF2A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433ECBE-C91A-407A-885B-965578887BC0}"/>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5" name="Footer Placeholder 4">
            <a:extLst>
              <a:ext uri="{FF2B5EF4-FFF2-40B4-BE49-F238E27FC236}">
                <a16:creationId xmlns:a16="http://schemas.microsoft.com/office/drawing/2014/main" xmlns="" id="{C842C7AE-3FE6-4B9D-91DC-EEBB47031D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543C519-AC34-455E-A554-7988B721F9C6}"/>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2562236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15D214-D621-474A-B6B0-7DF34EBA57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FB641CF-00DB-4CE2-9C92-21E146271A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18231805-DB43-4076-8617-9B01FC225F3F}"/>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5" name="Footer Placeholder 4">
            <a:extLst>
              <a:ext uri="{FF2B5EF4-FFF2-40B4-BE49-F238E27FC236}">
                <a16:creationId xmlns:a16="http://schemas.microsoft.com/office/drawing/2014/main" xmlns="" id="{96ED4953-CACE-4B4A-B37B-929079AB1E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F811033-0008-4B90-A35E-7F7D4A54A597}"/>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2070181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B03637-2880-4A04-AA30-CFA33DA291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22C31EA-B161-4F75-82EF-5DFA2D0D4A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30306A14-90E4-4DD0-8C57-C618B99C36F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31D8DEE3-FB5C-4803-A7C1-C62C4F93773F}"/>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6" name="Footer Placeholder 5">
            <a:extLst>
              <a:ext uri="{FF2B5EF4-FFF2-40B4-BE49-F238E27FC236}">
                <a16:creationId xmlns:a16="http://schemas.microsoft.com/office/drawing/2014/main" xmlns="" id="{76470941-A57A-4F78-83CC-ADD58B7BB2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AE8E5CF8-6218-4F6E-82E1-5CAF34D853E3}"/>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1516918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CAA14A-16FC-47B9-AB7F-D5D1FB194E2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EBAC18C-BDAD-4365-92FF-9AFCDBB203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DC63FF49-036C-40ED-B1DC-7FFEB491AFA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ADE993CE-4E59-46F0-AAB3-2253427FB6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6DA1A5D-0474-43F7-B60A-C9A39DB0AAF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77FBFBBA-F50F-4121-A09A-2BFA7EDB4F5B}"/>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8" name="Footer Placeholder 7">
            <a:extLst>
              <a:ext uri="{FF2B5EF4-FFF2-40B4-BE49-F238E27FC236}">
                <a16:creationId xmlns:a16="http://schemas.microsoft.com/office/drawing/2014/main" xmlns="" id="{45C7882E-DBFE-445A-81F3-61E0A70A8B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D907216B-00DD-4315-B1A7-6F8D3143B0FB}"/>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2748378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sz="2200">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09600" y="6245225"/>
            <a:ext cx="2844800" cy="476250"/>
          </a:xfrm>
          <a:prstGeom prst="rect">
            <a:avLst/>
          </a:prstGeom>
        </p:spPr>
        <p:txBody>
          <a:bodyPr/>
          <a:lstStyle>
            <a:lvl1pPr>
              <a:defRPr/>
            </a:lvl1pPr>
          </a:lstStyle>
          <a:p>
            <a:fld id="{01DE3A50-BF49-4D28-89DF-A138E446CB99}" type="datetimeFigureOut">
              <a:rPr lang="en-GB"/>
              <a:pPr/>
              <a:t>28/05/2019</a:t>
            </a:fld>
            <a:endParaRPr lang="en-GB"/>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8737600" y="6245226"/>
            <a:ext cx="1102816" cy="280119"/>
          </a:xfrm>
          <a:prstGeom prst="rect">
            <a:avLst/>
          </a:prstGeom>
        </p:spPr>
        <p:txBody>
          <a:bodyPr/>
          <a:lstStyle>
            <a:lvl1pPr>
              <a:defRPr/>
            </a:lvl1pPr>
          </a:lstStyle>
          <a:p>
            <a:fld id="{2E6EB9B7-E1B9-43E0-B346-DA4311514FC9}" type="slidenum">
              <a:rPr lang="en-GB"/>
              <a:pPr/>
              <a:t>‹#›</a:t>
            </a:fld>
            <a:endParaRPr lang="en-GB" dirty="0"/>
          </a:p>
        </p:txBody>
      </p:sp>
    </p:spTree>
    <p:extLst>
      <p:ext uri="{BB962C8B-B14F-4D97-AF65-F5344CB8AC3E}">
        <p14:creationId xmlns:p14="http://schemas.microsoft.com/office/powerpoint/2010/main" val="2771799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5E9315-2B21-4CED-AC9A-46AEBC26B37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4B248021-6B2E-410D-9EB3-B6D33DFB959B}"/>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4" name="Footer Placeholder 3">
            <a:extLst>
              <a:ext uri="{FF2B5EF4-FFF2-40B4-BE49-F238E27FC236}">
                <a16:creationId xmlns:a16="http://schemas.microsoft.com/office/drawing/2014/main" xmlns="" id="{A846674D-0497-489B-8D89-837381B449E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B514EAE4-FED2-43C6-AAA1-79F8F491EFFC}"/>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1276855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2084071-B30C-402E-AD6D-3685DC57C85F}"/>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3" name="Footer Placeholder 2">
            <a:extLst>
              <a:ext uri="{FF2B5EF4-FFF2-40B4-BE49-F238E27FC236}">
                <a16:creationId xmlns:a16="http://schemas.microsoft.com/office/drawing/2014/main" xmlns="" id="{8484C4F8-B92A-4808-96A5-96D312D26CD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5F17AB36-58BB-48F0-94BA-74C54A9D709C}"/>
              </a:ext>
            </a:extLst>
          </p:cNvPr>
          <p:cNvSpPr>
            <a:spLocks noGrp="1"/>
          </p:cNvSpPr>
          <p:nvPr>
            <p:ph type="sldNum" sz="quarter" idx="12"/>
          </p:nvPr>
        </p:nvSpPr>
        <p:spPr>
          <a:xfrm>
            <a:off x="8610600" y="6248064"/>
            <a:ext cx="2743200" cy="365125"/>
          </a:xfrm>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4202066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77C2C3-B4D6-45C7-AAB8-55E3F5EFE9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9A3E635-F025-412C-9A47-DF6E7A07AE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FAA68200-AECD-468C-ACE3-4ED9B6EDBA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795E86A-423A-4C00-9190-F9580378FD71}"/>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6" name="Footer Placeholder 5">
            <a:extLst>
              <a:ext uri="{FF2B5EF4-FFF2-40B4-BE49-F238E27FC236}">
                <a16:creationId xmlns:a16="http://schemas.microsoft.com/office/drawing/2014/main" xmlns="" id="{47A3102D-42BF-4E0A-B59A-65A6F32949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EB2E8CA5-B5F3-4CAD-BA44-C539CDBE65FA}"/>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1018873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068C35-C26C-4A10-B5F9-1824CBBC4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1816F8BE-5A2D-4486-AD17-99846DEA78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BBB1A3DE-E1BD-4428-810A-79EC197A1C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D56A598-8F8C-4E17-BDD1-FD0E8AED00CF}"/>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6" name="Footer Placeholder 5">
            <a:extLst>
              <a:ext uri="{FF2B5EF4-FFF2-40B4-BE49-F238E27FC236}">
                <a16:creationId xmlns:a16="http://schemas.microsoft.com/office/drawing/2014/main" xmlns="" id="{4FCBD0F4-9D8D-47EB-9A4B-B82A937C07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CE6DDA4-0FC4-4439-9CB1-93EF87BE60C1}"/>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38163949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649BF1-E034-4573-BF49-A28138507B5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96E0DF46-9876-4012-87AA-1F83F520128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8C51210-3AA1-4AAC-BB05-2C933DFAEBD0}"/>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5" name="Footer Placeholder 4">
            <a:extLst>
              <a:ext uri="{FF2B5EF4-FFF2-40B4-BE49-F238E27FC236}">
                <a16:creationId xmlns:a16="http://schemas.microsoft.com/office/drawing/2014/main" xmlns="" id="{467DC5CA-1623-4279-8284-8307CB5EFB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6D7D113-9765-443A-8623-FDE8E315C5BF}"/>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501800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4463A0D-DD29-4052-8137-96B46AEDAF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B5BF8D68-0281-4F10-837C-8DBAB84B6B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D86C780-DC80-44A6-81F0-07E3048C4C06}"/>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5" name="Footer Placeholder 4">
            <a:extLst>
              <a:ext uri="{FF2B5EF4-FFF2-40B4-BE49-F238E27FC236}">
                <a16:creationId xmlns:a16="http://schemas.microsoft.com/office/drawing/2014/main" xmlns="" id="{B0BF2A1C-BF31-4249-8D99-A35C39B0A6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8BA058C-ADF5-4CB5-B9AA-E244A3A03EE4}"/>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175846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2084071-B30C-402E-AD6D-3685DC57C85F}"/>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3" name="Footer Placeholder 2">
            <a:extLst>
              <a:ext uri="{FF2B5EF4-FFF2-40B4-BE49-F238E27FC236}">
                <a16:creationId xmlns:a16="http://schemas.microsoft.com/office/drawing/2014/main" xmlns="" id="{8484C4F8-B92A-4808-96A5-96D312D26CD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5F17AB36-58BB-48F0-94BA-74C54A9D709C}"/>
              </a:ext>
            </a:extLst>
          </p:cNvPr>
          <p:cNvSpPr>
            <a:spLocks noGrp="1"/>
          </p:cNvSpPr>
          <p:nvPr>
            <p:ph type="sldNum" sz="quarter" idx="12"/>
          </p:nvPr>
        </p:nvSpPr>
        <p:spPr>
          <a:xfrm>
            <a:off x="8610600" y="6248064"/>
            <a:ext cx="2743200" cy="365125"/>
          </a:xfrm>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1295765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21497E-9167-402F-BFF2-3E6761D147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AA521F49-7B94-4E36-AF2F-23EAF7CD81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ED693AFF-36DB-461F-867E-046D961AF210}"/>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5" name="Footer Placeholder 4">
            <a:extLst>
              <a:ext uri="{FF2B5EF4-FFF2-40B4-BE49-F238E27FC236}">
                <a16:creationId xmlns:a16="http://schemas.microsoft.com/office/drawing/2014/main" xmlns="" id="{6CE20564-DAF4-48B0-A237-540C6E08E5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747E3B2-F215-4600-822B-36F5A8860EA8}"/>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119819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672D99-CF0E-4B32-BD6F-B944E27226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0CEF90C-2CB9-4D2A-91FB-5D8F78DBF2A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433ECBE-C91A-407A-885B-965578887BC0}"/>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5" name="Footer Placeholder 4">
            <a:extLst>
              <a:ext uri="{FF2B5EF4-FFF2-40B4-BE49-F238E27FC236}">
                <a16:creationId xmlns:a16="http://schemas.microsoft.com/office/drawing/2014/main" xmlns="" id="{C842C7AE-3FE6-4B9D-91DC-EEBB47031D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543C519-AC34-455E-A554-7988B721F9C6}"/>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978125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15D214-D621-474A-B6B0-7DF34EBA57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FB641CF-00DB-4CE2-9C92-21E146271A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18231805-DB43-4076-8617-9B01FC225F3F}"/>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5" name="Footer Placeholder 4">
            <a:extLst>
              <a:ext uri="{FF2B5EF4-FFF2-40B4-BE49-F238E27FC236}">
                <a16:creationId xmlns:a16="http://schemas.microsoft.com/office/drawing/2014/main" xmlns="" id="{96ED4953-CACE-4B4A-B37B-929079AB1E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F811033-0008-4B90-A35E-7F7D4A54A597}"/>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3320174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B03637-2880-4A04-AA30-CFA33DA291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22C31EA-B161-4F75-82EF-5DFA2D0D4A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30306A14-90E4-4DD0-8C57-C618B99C36F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31D8DEE3-FB5C-4803-A7C1-C62C4F93773F}"/>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6" name="Footer Placeholder 5">
            <a:extLst>
              <a:ext uri="{FF2B5EF4-FFF2-40B4-BE49-F238E27FC236}">
                <a16:creationId xmlns:a16="http://schemas.microsoft.com/office/drawing/2014/main" xmlns="" id="{76470941-A57A-4F78-83CC-ADD58B7BB2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AE8E5CF8-6218-4F6E-82E1-5CAF34D853E3}"/>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4146025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CAA14A-16FC-47B9-AB7F-D5D1FB194E2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EBAC18C-BDAD-4365-92FF-9AFCDBB203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DC63FF49-036C-40ED-B1DC-7FFEB491AFA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ADE993CE-4E59-46F0-AAB3-2253427FB6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6DA1A5D-0474-43F7-B60A-C9A39DB0AAF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77FBFBBA-F50F-4121-A09A-2BFA7EDB4F5B}"/>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8" name="Footer Placeholder 7">
            <a:extLst>
              <a:ext uri="{FF2B5EF4-FFF2-40B4-BE49-F238E27FC236}">
                <a16:creationId xmlns:a16="http://schemas.microsoft.com/office/drawing/2014/main" xmlns="" id="{45C7882E-DBFE-445A-81F3-61E0A70A8B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D907216B-00DD-4315-B1A7-6F8D3143B0FB}"/>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931291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5E9315-2B21-4CED-AC9A-46AEBC26B37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4B248021-6B2E-410D-9EB3-B6D33DFB959B}"/>
              </a:ext>
            </a:extLst>
          </p:cNvPr>
          <p:cNvSpPr>
            <a:spLocks noGrp="1"/>
          </p:cNvSpPr>
          <p:nvPr>
            <p:ph type="dt" sz="half" idx="10"/>
          </p:nvPr>
        </p:nvSpPr>
        <p:spPr/>
        <p:txBody>
          <a:bodyPr/>
          <a:lstStyle/>
          <a:p>
            <a:fld id="{22A83E20-9AD9-4E73-99EA-0CFA32EAAD3B}" type="datetimeFigureOut">
              <a:rPr lang="en-GB" smtClean="0"/>
              <a:t>28/05/2019</a:t>
            </a:fld>
            <a:endParaRPr lang="en-GB"/>
          </a:p>
        </p:txBody>
      </p:sp>
      <p:sp>
        <p:nvSpPr>
          <p:cNvPr id="4" name="Footer Placeholder 3">
            <a:extLst>
              <a:ext uri="{FF2B5EF4-FFF2-40B4-BE49-F238E27FC236}">
                <a16:creationId xmlns:a16="http://schemas.microsoft.com/office/drawing/2014/main" xmlns="" id="{A846674D-0497-489B-8D89-837381B449E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B514EAE4-FED2-43C6-AAA1-79F8F491EFFC}"/>
              </a:ext>
            </a:extLst>
          </p:cNvPr>
          <p:cNvSpPr>
            <a:spLocks noGrp="1"/>
          </p:cNvSpPr>
          <p:nvPr>
            <p:ph type="sldNum" sz="quarter" idx="12"/>
          </p:nvPr>
        </p:nvSpPr>
        <p:spPr/>
        <p:txBody>
          <a:bodyPr/>
          <a:lstStyle/>
          <a:p>
            <a:fld id="{55658CDD-6711-43AC-A88D-F383731DDFA9}" type="slidenum">
              <a:rPr lang="en-GB" smtClean="0"/>
              <a:t>‹#›</a:t>
            </a:fld>
            <a:endParaRPr lang="en-GB"/>
          </a:p>
        </p:txBody>
      </p:sp>
    </p:spTree>
    <p:extLst>
      <p:ext uri="{BB962C8B-B14F-4D97-AF65-F5344CB8AC3E}">
        <p14:creationId xmlns:p14="http://schemas.microsoft.com/office/powerpoint/2010/main" val="31628219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1894417" y="476672"/>
            <a:ext cx="9548283"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29699" name="Rectangle 3"/>
          <p:cNvSpPr>
            <a:spLocks noGrp="1" noChangeArrowheads="1"/>
          </p:cNvSpPr>
          <p:nvPr>
            <p:ph type="body" idx="1"/>
          </p:nvPr>
        </p:nvSpPr>
        <p:spPr bwMode="auto">
          <a:xfrm>
            <a:off x="2063551" y="1438275"/>
            <a:ext cx="8780132"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p:txBody>
      </p:sp>
      <p:cxnSp>
        <p:nvCxnSpPr>
          <p:cNvPr id="4" name="Straight Connector 3"/>
          <p:cNvCxnSpPr/>
          <p:nvPr userDrawn="1"/>
        </p:nvCxnSpPr>
        <p:spPr>
          <a:xfrm>
            <a:off x="2038352" y="1047750"/>
            <a:ext cx="9391649" cy="1588"/>
          </a:xfrm>
          <a:prstGeom prst="line">
            <a:avLst/>
          </a:prstGeom>
          <a:ln w="38100" cap="flat" cmpd="sng" algn="ctr">
            <a:solidFill>
              <a:srgbClr val="0E285E"/>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704" name="Straight Connector 10"/>
          <p:cNvCxnSpPr>
            <a:cxnSpLocks noChangeShapeType="1"/>
          </p:cNvCxnSpPr>
          <p:nvPr userDrawn="1"/>
        </p:nvCxnSpPr>
        <p:spPr bwMode="auto">
          <a:xfrm>
            <a:off x="690034" y="1046164"/>
            <a:ext cx="1206500" cy="3175"/>
          </a:xfrm>
          <a:prstGeom prst="line">
            <a:avLst/>
          </a:prstGeom>
          <a:noFill/>
          <a:ln w="38100">
            <a:solidFill>
              <a:srgbClr val="30A5BE"/>
            </a:solidFill>
            <a:round/>
            <a:headEnd/>
            <a:tailEnd/>
          </a:ln>
          <a:extLst>
            <a:ext uri="{909E8E84-426E-40DD-AFC4-6F175D3DCCD1}">
              <a14:hiddenFill xmlns:a14="http://schemas.microsoft.com/office/drawing/2010/main">
                <a:noFill/>
              </a14:hiddenFill>
            </a:ext>
          </a:extLst>
        </p:spPr>
      </p:cxnSp>
      <p:cxnSp>
        <p:nvCxnSpPr>
          <p:cNvPr id="6" name="Straight Connector 5"/>
          <p:cNvCxnSpPr>
            <a:cxnSpLocks noChangeShapeType="1"/>
          </p:cNvCxnSpPr>
          <p:nvPr userDrawn="1"/>
        </p:nvCxnSpPr>
        <p:spPr bwMode="auto">
          <a:xfrm>
            <a:off x="690034" y="6078539"/>
            <a:ext cx="10739967" cy="1587"/>
          </a:xfrm>
          <a:prstGeom prst="line">
            <a:avLst/>
          </a:prstGeom>
          <a:noFill/>
          <a:ln w="9525">
            <a:solidFill>
              <a:srgbClr val="30A5BE"/>
            </a:solidFill>
            <a:round/>
            <a:headEnd/>
            <a:tailEnd/>
          </a:ln>
          <a:extLst>
            <a:ext uri="{909E8E84-426E-40DD-AFC4-6F175D3DCCD1}">
              <a14:hiddenFill xmlns:a14="http://schemas.microsoft.com/office/drawing/2010/main">
                <a:noFill/>
              </a14:hiddenFill>
            </a:ext>
          </a:extLst>
        </p:spPr>
      </p:cxnSp>
      <p:pic>
        <p:nvPicPr>
          <p:cNvPr id="8" name="Picture 6" descr="GMCLogo no strap.eps">
            <a:extLst>
              <a:ext uri="{FF2B5EF4-FFF2-40B4-BE49-F238E27FC236}">
                <a16:creationId xmlns:a16="http://schemas.microsoft.com/office/drawing/2014/main" xmlns="" id="{CF10E88D-4617-45A4-9B2E-FFA0E9EAFEF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776520" y="6186490"/>
            <a:ext cx="5476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l" rtl="0" fontAlgn="base">
        <a:spcBef>
          <a:spcPct val="0"/>
        </a:spcBef>
        <a:spcAft>
          <a:spcPct val="0"/>
        </a:spcAft>
        <a:defRPr sz="2600">
          <a:solidFill>
            <a:srgbClr val="30A5BE"/>
          </a:solidFill>
          <a:latin typeface="+mj-lt"/>
          <a:ea typeface="+mj-ea"/>
          <a:cs typeface="+mj-cs"/>
        </a:defRPr>
      </a:lvl1pPr>
      <a:lvl2pPr algn="l" rtl="0" fontAlgn="base">
        <a:spcBef>
          <a:spcPct val="0"/>
        </a:spcBef>
        <a:spcAft>
          <a:spcPct val="0"/>
        </a:spcAft>
        <a:defRPr sz="2600">
          <a:solidFill>
            <a:srgbClr val="30A5BE"/>
          </a:solidFill>
          <a:latin typeface="Tahoma" pitchFamily="34" charset="0"/>
        </a:defRPr>
      </a:lvl2pPr>
      <a:lvl3pPr algn="l" rtl="0" fontAlgn="base">
        <a:spcBef>
          <a:spcPct val="0"/>
        </a:spcBef>
        <a:spcAft>
          <a:spcPct val="0"/>
        </a:spcAft>
        <a:defRPr sz="2600">
          <a:solidFill>
            <a:srgbClr val="30A5BE"/>
          </a:solidFill>
          <a:latin typeface="Tahoma" pitchFamily="34" charset="0"/>
        </a:defRPr>
      </a:lvl3pPr>
      <a:lvl4pPr algn="l" rtl="0" fontAlgn="base">
        <a:spcBef>
          <a:spcPct val="0"/>
        </a:spcBef>
        <a:spcAft>
          <a:spcPct val="0"/>
        </a:spcAft>
        <a:defRPr sz="2600">
          <a:solidFill>
            <a:srgbClr val="30A5BE"/>
          </a:solidFill>
          <a:latin typeface="Tahoma" pitchFamily="34" charset="0"/>
        </a:defRPr>
      </a:lvl4pPr>
      <a:lvl5pPr algn="l" rtl="0" fontAlgn="base">
        <a:spcBef>
          <a:spcPct val="0"/>
        </a:spcBef>
        <a:spcAft>
          <a:spcPct val="0"/>
        </a:spcAft>
        <a:defRPr sz="2600">
          <a:solidFill>
            <a:srgbClr val="30A5BE"/>
          </a:solidFill>
          <a:latin typeface="Tahoma" pitchFamily="34" charset="0"/>
        </a:defRPr>
      </a:lvl5pPr>
      <a:lvl6pPr marL="457200" algn="l" rtl="0" fontAlgn="base">
        <a:spcBef>
          <a:spcPct val="0"/>
        </a:spcBef>
        <a:spcAft>
          <a:spcPct val="0"/>
        </a:spcAft>
        <a:defRPr sz="2600">
          <a:solidFill>
            <a:srgbClr val="30A5BE"/>
          </a:solidFill>
          <a:latin typeface="Tahoma" pitchFamily="34" charset="0"/>
        </a:defRPr>
      </a:lvl6pPr>
      <a:lvl7pPr marL="914400" algn="l" rtl="0" fontAlgn="base">
        <a:spcBef>
          <a:spcPct val="0"/>
        </a:spcBef>
        <a:spcAft>
          <a:spcPct val="0"/>
        </a:spcAft>
        <a:defRPr sz="2600">
          <a:solidFill>
            <a:srgbClr val="30A5BE"/>
          </a:solidFill>
          <a:latin typeface="Tahoma" pitchFamily="34" charset="0"/>
        </a:defRPr>
      </a:lvl7pPr>
      <a:lvl8pPr marL="1371600" algn="l" rtl="0" fontAlgn="base">
        <a:spcBef>
          <a:spcPct val="0"/>
        </a:spcBef>
        <a:spcAft>
          <a:spcPct val="0"/>
        </a:spcAft>
        <a:defRPr sz="2600">
          <a:solidFill>
            <a:srgbClr val="30A5BE"/>
          </a:solidFill>
          <a:latin typeface="Tahoma" pitchFamily="34" charset="0"/>
        </a:defRPr>
      </a:lvl8pPr>
      <a:lvl9pPr marL="1828800" algn="l" rtl="0" fontAlgn="base">
        <a:spcBef>
          <a:spcPct val="0"/>
        </a:spcBef>
        <a:spcAft>
          <a:spcPct val="0"/>
        </a:spcAft>
        <a:defRPr sz="2600">
          <a:solidFill>
            <a:srgbClr val="30A5BE"/>
          </a:solidFill>
          <a:latin typeface="Tahoma" pitchFamily="34" charset="0"/>
        </a:defRPr>
      </a:lvl9pPr>
    </p:titleStyle>
    <p:bodyStyle>
      <a:lvl1pPr marL="342900" indent="-342900" algn="l" rtl="0" fontAlgn="base">
        <a:spcBef>
          <a:spcPct val="20000"/>
        </a:spcBef>
        <a:spcAft>
          <a:spcPct val="0"/>
        </a:spcAft>
        <a:buClr>
          <a:srgbClr val="30A5BE"/>
        </a:buClr>
        <a:buFont typeface="Wingdings" pitchFamily="2" charset="2"/>
        <a:buChar char="§"/>
        <a:defRPr sz="2400">
          <a:solidFill>
            <a:schemeClr val="tx1"/>
          </a:solidFill>
          <a:latin typeface="+mn-lt"/>
          <a:ea typeface="+mn-ea"/>
          <a:cs typeface="+mn-cs"/>
        </a:defRPr>
      </a:lvl1pPr>
      <a:lvl2pPr marL="742950" indent="-285750" algn="l" rtl="0" fontAlgn="base">
        <a:spcBef>
          <a:spcPct val="20000"/>
        </a:spcBef>
        <a:spcAft>
          <a:spcPct val="0"/>
        </a:spcAft>
        <a:buClr>
          <a:srgbClr val="30A5BE"/>
        </a:buClr>
        <a:buFont typeface="Wingdings" pitchFamily="2" charset="2"/>
        <a:buChar char="§"/>
        <a:defRPr sz="2000">
          <a:solidFill>
            <a:schemeClr val="tx1"/>
          </a:solidFill>
          <a:latin typeface="+mn-lt"/>
        </a:defRPr>
      </a:lvl2pPr>
      <a:lvl3pPr marL="1143000" indent="-228600" algn="l" rtl="0" fontAlgn="base">
        <a:spcBef>
          <a:spcPct val="20000"/>
        </a:spcBef>
        <a:spcAft>
          <a:spcPct val="0"/>
        </a:spcAft>
        <a:buClr>
          <a:srgbClr val="30A5BE"/>
        </a:buClr>
        <a:buFont typeface="Wingdings" pitchFamily="2" charset="2"/>
        <a:buChar char="§"/>
        <a:defRPr>
          <a:solidFill>
            <a:schemeClr val="tx1"/>
          </a:solidFill>
          <a:latin typeface="+mn-lt"/>
        </a:defRPr>
      </a:lvl3pPr>
      <a:lvl4pPr marL="16002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4pPr>
      <a:lvl5pPr marL="20574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5pPr>
      <a:lvl6pPr marL="25146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6pPr>
      <a:lvl7pPr marL="29718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7pPr>
      <a:lvl8pPr marL="34290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8pPr>
      <a:lvl9pPr marL="38862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DAF5ACE-33ED-4869-B5DB-EB03F670D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81D5F88-AF39-4765-A675-EEA822A3D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1FAB872-03DF-4FEF-ACB6-6456E474FA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83E20-9AD9-4E73-99EA-0CFA32EAAD3B}" type="datetimeFigureOut">
              <a:rPr lang="en-GB" smtClean="0"/>
              <a:t>28/05/2019</a:t>
            </a:fld>
            <a:endParaRPr lang="en-GB"/>
          </a:p>
        </p:txBody>
      </p:sp>
      <p:sp>
        <p:nvSpPr>
          <p:cNvPr id="5" name="Footer Placeholder 4">
            <a:extLst>
              <a:ext uri="{FF2B5EF4-FFF2-40B4-BE49-F238E27FC236}">
                <a16:creationId xmlns:a16="http://schemas.microsoft.com/office/drawing/2014/main" xmlns="" id="{7C82D64F-F37E-4788-95AD-85F970A58E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12032474-E47F-4E6C-A541-F89FEC277E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58CDD-6711-43AC-A88D-F383731DDFA9}" type="slidenum">
              <a:rPr lang="en-GB" smtClean="0"/>
              <a:t>‹#›</a:t>
            </a:fld>
            <a:endParaRPr lang="en-GB"/>
          </a:p>
        </p:txBody>
      </p:sp>
    </p:spTree>
    <p:extLst>
      <p:ext uri="{BB962C8B-B14F-4D97-AF65-F5344CB8AC3E}">
        <p14:creationId xmlns:p14="http://schemas.microsoft.com/office/powerpoint/2010/main" val="36698557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DAF5ACE-33ED-4869-B5DB-EB03F670D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81D5F88-AF39-4765-A675-EEA822A3D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1FAB872-03DF-4FEF-ACB6-6456E474FA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83E20-9AD9-4E73-99EA-0CFA32EAAD3B}" type="datetimeFigureOut">
              <a:rPr lang="en-GB" smtClean="0"/>
              <a:t>28/05/2019</a:t>
            </a:fld>
            <a:endParaRPr lang="en-GB"/>
          </a:p>
        </p:txBody>
      </p:sp>
      <p:sp>
        <p:nvSpPr>
          <p:cNvPr id="5" name="Footer Placeholder 4">
            <a:extLst>
              <a:ext uri="{FF2B5EF4-FFF2-40B4-BE49-F238E27FC236}">
                <a16:creationId xmlns:a16="http://schemas.microsoft.com/office/drawing/2014/main" xmlns="" id="{7C82D64F-F37E-4788-95AD-85F970A58E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12032474-E47F-4E6C-A541-F89FEC277E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58CDD-6711-43AC-A88D-F383731DDFA9}" type="slidenum">
              <a:rPr lang="en-GB" smtClean="0"/>
              <a:t>‹#›</a:t>
            </a:fld>
            <a:endParaRPr lang="en-GB"/>
          </a:p>
        </p:txBody>
      </p:sp>
      <p:pic>
        <p:nvPicPr>
          <p:cNvPr id="7" name="Picture 6">
            <a:extLst>
              <a:ext uri="{FF2B5EF4-FFF2-40B4-BE49-F238E27FC236}">
                <a16:creationId xmlns:a16="http://schemas.microsoft.com/office/drawing/2014/main" xmlns="" id="{C5B17E95-8285-413F-8ACB-D9A22A9F243C}"/>
              </a:ext>
            </a:extLst>
          </p:cNvPr>
          <p:cNvPicPr>
            <a:picLocks noChangeAspect="1"/>
          </p:cNvPicPr>
          <p:nvPr userDrawn="1"/>
        </p:nvPicPr>
        <p:blipFill rotWithShape="1">
          <a:blip r:embed="rId13"/>
          <a:srcRect l="83075" t="85436" r="7476" b="6295"/>
          <a:stretch/>
        </p:blipFill>
        <p:spPr>
          <a:xfrm>
            <a:off x="10368890" y="5854460"/>
            <a:ext cx="1416958" cy="826559"/>
          </a:xfrm>
          <a:prstGeom prst="rect">
            <a:avLst/>
          </a:prstGeom>
        </p:spPr>
      </p:pic>
    </p:spTree>
    <p:extLst>
      <p:ext uri="{BB962C8B-B14F-4D97-AF65-F5344CB8AC3E}">
        <p14:creationId xmlns:p14="http://schemas.microsoft.com/office/powerpoint/2010/main" val="35047210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hyperlink" Target="https://youtu.be/yaNRf_ULA_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25.jpeg"/><Relationship Id="rId4" Type="http://schemas.openxmlformats.org/officeDocument/2006/relationships/hyperlink" Target="https://youtu.be/O09yCM4w-7c"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1" y="620688"/>
            <a:ext cx="7344817" cy="5220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rotWithShape="1">
          <a:blip r:embed="rId4"/>
          <a:srcRect l="44818" t="70000" r="28458" b="24681"/>
          <a:stretch/>
        </p:blipFill>
        <p:spPr bwMode="auto">
          <a:xfrm>
            <a:off x="0" y="6021288"/>
            <a:ext cx="3995936" cy="513333"/>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srcRect l="45779" t="37453" r="44765" b="47602"/>
          <a:stretch/>
        </p:blipFill>
        <p:spPr bwMode="auto">
          <a:xfrm>
            <a:off x="10200456" y="188640"/>
            <a:ext cx="1150620" cy="11360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1740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F0C3A22-384D-4549-9B2A-3312175999BF}"/>
              </a:ext>
            </a:extLst>
          </p:cNvPr>
          <p:cNvSpPr/>
          <p:nvPr/>
        </p:nvSpPr>
        <p:spPr>
          <a:xfrm>
            <a:off x="490419" y="0"/>
            <a:ext cx="5105400" cy="6858000"/>
          </a:xfrm>
          <a:prstGeom prst="rect">
            <a:avLst/>
          </a:prstGeom>
          <a:solidFill>
            <a:srgbClr val="FFFFFF">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xmlns="" id="{6DE1E12B-DF4F-48E4-ADA4-C62A9293D1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xmlns="" id="{5C2DB437-4128-4170-887D-15D10C18B569}"/>
              </a:ext>
            </a:extLst>
          </p:cNvPr>
          <p:cNvPicPr>
            <a:picLocks noChangeAspect="1"/>
          </p:cNvPicPr>
          <p:nvPr/>
        </p:nvPicPr>
        <p:blipFill rotWithShape="1">
          <a:blip r:embed="rId4">
            <a:extLst>
              <a:ext uri="{28A0092B-C50C-407E-A947-70E740481C1C}">
                <a14:useLocalDpi xmlns:a14="http://schemas.microsoft.com/office/drawing/2010/main" val="0"/>
              </a:ext>
            </a:extLst>
          </a:blip>
          <a:srcRect l="30187" t="11448" b="37643"/>
          <a:stretch/>
        </p:blipFill>
        <p:spPr>
          <a:xfrm>
            <a:off x="4253110" y="1514764"/>
            <a:ext cx="8511625" cy="3491345"/>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xmlns="" id="{5795FE0C-EFA4-4CEF-A31D-B9800A0FC2E9}"/>
              </a:ext>
            </a:extLst>
          </p:cNvPr>
          <p:cNvSpPr txBox="1"/>
          <p:nvPr/>
        </p:nvSpPr>
        <p:spPr>
          <a:xfrm>
            <a:off x="4719782" y="2521527"/>
            <a:ext cx="12371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What?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(thinking)</a:t>
            </a: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xmlns="" id="{D57444A6-F7FC-43B8-AAFA-2EFC6805CA42}"/>
              </a:ext>
            </a:extLst>
          </p:cNvPr>
          <p:cNvSpPr txBox="1"/>
          <p:nvPr/>
        </p:nvSpPr>
        <p:spPr>
          <a:xfrm>
            <a:off x="6235073" y="2521526"/>
            <a:ext cx="12371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So what?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(feeling)</a:t>
            </a: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xmlns="" id="{C730E589-5611-49F6-B223-4B1616519DB2}"/>
              </a:ext>
            </a:extLst>
          </p:cNvPr>
          <p:cNvSpPr txBox="1"/>
          <p:nvPr/>
        </p:nvSpPr>
        <p:spPr>
          <a:xfrm>
            <a:off x="5431312" y="3938285"/>
            <a:ext cx="13293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Now what?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(doing)</a:t>
            </a: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xmlns="" id="{769211C7-3C49-4539-8D26-5629BF5C28F4}"/>
              </a:ext>
            </a:extLst>
          </p:cNvPr>
          <p:cNvSpPr txBox="1"/>
          <p:nvPr/>
        </p:nvSpPr>
        <p:spPr>
          <a:xfrm>
            <a:off x="7440569" y="738347"/>
            <a:ext cx="4558102" cy="30162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Involves considering the significance of what happened as well as the values and feelings at the time. </a:t>
            </a:r>
            <a:endParaRPr kumimoji="0" lang="en-US" sz="1800" b="0" i="0" u="none" strike="noStrike" kern="1200" cap="none" spc="0" normalizeH="0" baseline="0" noProof="0" dirty="0">
              <a:ln>
                <a:noFill/>
              </a:ln>
              <a:solidFill>
                <a:srgbClr val="A5A5A5">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srgbClr val="E7E6E6">
                  <a:lumMod val="90000"/>
                </a:srgbClr>
              </a:solidFill>
              <a:effectLst/>
              <a:uLnTx/>
              <a:uFillTx/>
              <a:latin typeface="Rubik-Regular"/>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srgbClr val="E7E6E6">
                  <a:lumMod val="90000"/>
                </a:srgbClr>
              </a:solidFill>
              <a:effectLst/>
              <a:uLnTx/>
              <a:uFillTx/>
              <a:latin typeface="Rubik-Regular"/>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white"/>
                </a:solidFill>
                <a:effectLst/>
                <a:uLnTx/>
                <a:uFillTx/>
                <a:latin typeface="Rubik-Regular"/>
                <a:ea typeface="+mn-ea"/>
                <a:cs typeface="+mn-cs"/>
              </a:rPr>
              <a:t>‘How did I feel at the time of and after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white"/>
                </a:solidFill>
                <a:effectLst/>
                <a:uLnTx/>
                <a:uFillTx/>
                <a:latin typeface="Rubik-Regular"/>
                <a:ea typeface="+mn-ea"/>
                <a:cs typeface="+mn-cs"/>
              </a:rPr>
              <a:t>the experience, why was it important?’</a:t>
            </a:r>
            <a:endParaRPr kumimoji="0" lang="en-GB" sz="20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srgbClr val="A5A5A5">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228370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7705D6D-8BA7-48BC-A6D5-C4F5AC2448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xmlns="" id="{5C2DB437-4128-4170-887D-15D10C18B569}"/>
              </a:ext>
            </a:extLst>
          </p:cNvPr>
          <p:cNvPicPr>
            <a:picLocks noChangeAspect="1"/>
          </p:cNvPicPr>
          <p:nvPr/>
        </p:nvPicPr>
        <p:blipFill rotWithShape="1">
          <a:blip r:embed="rId4">
            <a:extLst>
              <a:ext uri="{28A0092B-C50C-407E-A947-70E740481C1C}">
                <a14:useLocalDpi xmlns:a14="http://schemas.microsoft.com/office/drawing/2010/main" val="0"/>
              </a:ext>
            </a:extLst>
          </a:blip>
          <a:srcRect l="30187" t="11448" b="37643"/>
          <a:stretch/>
        </p:blipFill>
        <p:spPr>
          <a:xfrm>
            <a:off x="4253110" y="1514764"/>
            <a:ext cx="8511625" cy="3491345"/>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xmlns="" id="{5795FE0C-EFA4-4CEF-A31D-B9800A0FC2E9}"/>
              </a:ext>
            </a:extLst>
          </p:cNvPr>
          <p:cNvSpPr txBox="1"/>
          <p:nvPr/>
        </p:nvSpPr>
        <p:spPr>
          <a:xfrm>
            <a:off x="4719782" y="2521527"/>
            <a:ext cx="12371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What?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(thinking)</a:t>
            </a: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xmlns="" id="{D57444A6-F7FC-43B8-AAFA-2EFC6805CA42}"/>
              </a:ext>
            </a:extLst>
          </p:cNvPr>
          <p:cNvSpPr txBox="1"/>
          <p:nvPr/>
        </p:nvSpPr>
        <p:spPr>
          <a:xfrm>
            <a:off x="6235073" y="2521526"/>
            <a:ext cx="12371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So what?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(feeling)</a:t>
            </a: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xmlns="" id="{C730E589-5611-49F6-B223-4B1616519DB2}"/>
              </a:ext>
            </a:extLst>
          </p:cNvPr>
          <p:cNvSpPr txBox="1"/>
          <p:nvPr/>
        </p:nvSpPr>
        <p:spPr>
          <a:xfrm>
            <a:off x="5433454" y="3950291"/>
            <a:ext cx="132509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Now what?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(doing)</a:t>
            </a: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xmlns="" id="{769211C7-3C49-4539-8D26-5629BF5C28F4}"/>
              </a:ext>
            </a:extLst>
          </p:cNvPr>
          <p:cNvSpPr txBox="1"/>
          <p:nvPr/>
        </p:nvSpPr>
        <p:spPr>
          <a:xfrm>
            <a:off x="3309655" y="4510777"/>
            <a:ext cx="5850836" cy="24314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Looks at the processes and opportunities that can help learning from the experience and identifying future actions.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1" u="none" strike="noStrike" kern="1200" cap="none" spc="0" normalizeH="0" baseline="0" noProof="0" dirty="0">
              <a:ln>
                <a:noFill/>
              </a:ln>
              <a:solidFill>
                <a:srgbClr val="A5A5A5">
                  <a:lumMod val="75000"/>
                </a:srgbClr>
              </a:solidFill>
              <a:effectLst/>
              <a:uLnTx/>
              <a:uFillTx/>
              <a:latin typeface="Rubik-Regula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white"/>
                </a:solidFill>
                <a:effectLst/>
                <a:uLnTx/>
                <a:uFillTx/>
                <a:latin typeface="Rubik-Regular"/>
                <a:ea typeface="+mn-ea"/>
                <a:cs typeface="+mn-cs"/>
              </a:rPr>
              <a:t>’What can I/we learn from or do differently next time?’</a:t>
            </a:r>
          </a:p>
        </p:txBody>
      </p:sp>
    </p:spTree>
    <p:extLst>
      <p:ext uri="{BB962C8B-B14F-4D97-AF65-F5344CB8AC3E}">
        <p14:creationId xmlns:p14="http://schemas.microsoft.com/office/powerpoint/2010/main" val="392550095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E1A5624-9EF9-4159-BC78-0FFB263F83EC}"/>
              </a:ext>
            </a:extLst>
          </p:cNvPr>
          <p:cNvSpPr/>
          <p:nvPr/>
        </p:nvSpPr>
        <p:spPr>
          <a:xfrm>
            <a:off x="1" y="0"/>
            <a:ext cx="12192000" cy="6858000"/>
          </a:xfrm>
          <a:prstGeom prst="rect">
            <a:avLst/>
          </a:prstGeom>
          <a:solidFill>
            <a:srgbClr val="FFFFFF">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xmlns="" id="{48801E3C-7C42-4DAD-A6E5-0DECF0A80A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73" y="0"/>
            <a:ext cx="12192000" cy="6858000"/>
          </a:xfrm>
          <a:prstGeom prst="rect">
            <a:avLst/>
          </a:prstGeom>
        </p:spPr>
      </p:pic>
      <p:sp>
        <p:nvSpPr>
          <p:cNvPr id="2" name="Title 1">
            <a:extLst>
              <a:ext uri="{FF2B5EF4-FFF2-40B4-BE49-F238E27FC236}">
                <a16:creationId xmlns:a16="http://schemas.microsoft.com/office/drawing/2014/main" xmlns="" id="{D1C2DCE5-25FC-45E7-BD19-792F0D01B74B}"/>
              </a:ext>
            </a:extLst>
          </p:cNvPr>
          <p:cNvSpPr>
            <a:spLocks noGrp="1"/>
          </p:cNvSpPr>
          <p:nvPr>
            <p:ph type="title"/>
          </p:nvPr>
        </p:nvSpPr>
        <p:spPr>
          <a:xfrm>
            <a:off x="404694" y="1828800"/>
            <a:ext cx="5105400" cy="844550"/>
          </a:xfrm>
          <a:solidFill>
            <a:srgbClr val="FFFFFF"/>
          </a:solidFill>
          <a:ln>
            <a:noFill/>
          </a:ln>
        </p:spPr>
        <p:txBody>
          <a:bodyPr>
            <a:normAutofit/>
          </a:bodyPr>
          <a:lstStyle/>
          <a:p>
            <a:r>
              <a:rPr lang="en-GB" sz="2600" dirty="0">
                <a:solidFill>
                  <a:srgbClr val="55A9D5"/>
                </a:solidFill>
                <a:latin typeface="Tahoma" panose="020B0604030504040204" pitchFamily="34" charset="0"/>
                <a:ea typeface="Tahoma" panose="020B0604030504040204" pitchFamily="34" charset="0"/>
                <a:cs typeface="Tahoma" panose="020B0604030504040204" pitchFamily="34" charset="0"/>
              </a:rPr>
              <a:t>Case scenario 2 – Dr Dawson</a:t>
            </a:r>
          </a:p>
        </p:txBody>
      </p:sp>
      <p:sp>
        <p:nvSpPr>
          <p:cNvPr id="3" name="Content Placeholder 2">
            <a:extLst>
              <a:ext uri="{FF2B5EF4-FFF2-40B4-BE49-F238E27FC236}">
                <a16:creationId xmlns:a16="http://schemas.microsoft.com/office/drawing/2014/main" xmlns="" id="{4F0484E1-0D21-4F41-B615-02F41B2E70F2}"/>
              </a:ext>
            </a:extLst>
          </p:cNvPr>
          <p:cNvSpPr>
            <a:spLocks noGrp="1"/>
          </p:cNvSpPr>
          <p:nvPr>
            <p:ph idx="1"/>
          </p:nvPr>
        </p:nvSpPr>
        <p:spPr>
          <a:xfrm>
            <a:off x="404694" y="2673350"/>
            <a:ext cx="5105400" cy="2089150"/>
          </a:xfrm>
          <a:solidFill>
            <a:srgbClr val="FFFFFF"/>
          </a:solidFill>
          <a:ln>
            <a:noFill/>
          </a:ln>
        </p:spPr>
        <p:txBody>
          <a:bodyPr/>
          <a:lstStyle/>
          <a:p>
            <a:pPr marL="0" indent="0">
              <a:buNone/>
            </a:pPr>
            <a:r>
              <a:rPr lang="en-GB" sz="2200" dirty="0"/>
              <a:t>Review the scenario in groups of 3-4</a:t>
            </a:r>
          </a:p>
          <a:p>
            <a:r>
              <a:rPr lang="en-US" sz="2200" b="1" dirty="0"/>
              <a:t>What</a:t>
            </a:r>
            <a:r>
              <a:rPr lang="en-US" sz="2200" dirty="0"/>
              <a:t> happened?</a:t>
            </a:r>
          </a:p>
          <a:p>
            <a:r>
              <a:rPr lang="en-US" sz="2200" b="1" dirty="0"/>
              <a:t>So what </a:t>
            </a:r>
            <a:r>
              <a:rPr lang="en-US" sz="2200" dirty="0"/>
              <a:t>does this actually mean?</a:t>
            </a:r>
          </a:p>
          <a:p>
            <a:r>
              <a:rPr lang="en-US" sz="2200" b="1" dirty="0"/>
              <a:t>Now what </a:t>
            </a:r>
            <a:r>
              <a:rPr lang="en-US" sz="2200" dirty="0"/>
              <a:t>can they learn from this and change for the future?</a:t>
            </a:r>
          </a:p>
          <a:p>
            <a:pPr marL="0" indent="0">
              <a:buNone/>
            </a:pPr>
            <a:endParaRPr lang="en-GB" dirty="0"/>
          </a:p>
        </p:txBody>
      </p:sp>
      <p:sp>
        <p:nvSpPr>
          <p:cNvPr id="8" name="Rectangle 7">
            <a:extLst>
              <a:ext uri="{FF2B5EF4-FFF2-40B4-BE49-F238E27FC236}">
                <a16:creationId xmlns:a16="http://schemas.microsoft.com/office/drawing/2014/main" xmlns="" id="{30D1653B-7414-4097-8601-B1BF69419146}"/>
              </a:ext>
            </a:extLst>
          </p:cNvPr>
          <p:cNvSpPr/>
          <p:nvPr/>
        </p:nvSpPr>
        <p:spPr>
          <a:xfrm>
            <a:off x="404694" y="0"/>
            <a:ext cx="5105400" cy="1916181"/>
          </a:xfrm>
          <a:prstGeom prst="rect">
            <a:avLst/>
          </a:prstGeom>
          <a:solidFill>
            <a:srgbClr val="FFFFFF">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F3875B64-0AE9-42E6-ABFC-F726EB58B8FD}"/>
              </a:ext>
            </a:extLst>
          </p:cNvPr>
          <p:cNvSpPr/>
          <p:nvPr/>
        </p:nvSpPr>
        <p:spPr>
          <a:xfrm>
            <a:off x="404694" y="4762499"/>
            <a:ext cx="5105400" cy="2095501"/>
          </a:xfrm>
          <a:prstGeom prst="rect">
            <a:avLst/>
          </a:prstGeom>
          <a:solidFill>
            <a:srgbClr val="FFFFFF">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erson in a blue shirt&#10;&#10;Description automatically generated">
            <a:extLst>
              <a:ext uri="{FF2B5EF4-FFF2-40B4-BE49-F238E27FC236}">
                <a16:creationId xmlns:a16="http://schemas.microsoft.com/office/drawing/2014/main" xmlns="" id="{BD02DDFD-50F6-4149-A2FF-F5900EB236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1828800"/>
            <a:ext cx="5205357" cy="2928013"/>
          </a:xfrm>
          <a:prstGeom prst="rect">
            <a:avLst/>
          </a:prstGeom>
        </p:spPr>
      </p:pic>
    </p:spTree>
    <p:extLst>
      <p:ext uri="{BB962C8B-B14F-4D97-AF65-F5344CB8AC3E}">
        <p14:creationId xmlns:p14="http://schemas.microsoft.com/office/powerpoint/2010/main" val="9609290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60E0522-EB3B-4ACB-9E5C-309E50155394}"/>
              </a:ext>
            </a:extLst>
          </p:cNvPr>
          <p:cNvSpPr>
            <a:spLocks noGrp="1"/>
          </p:cNvSpPr>
          <p:nvPr>
            <p:ph type="title"/>
          </p:nvPr>
        </p:nvSpPr>
        <p:spPr/>
        <p:txBody>
          <a:bodyPr/>
          <a:lstStyle/>
          <a:p>
            <a:r>
              <a:rPr lang="en-GB" dirty="0">
                <a:solidFill>
                  <a:srgbClr val="55A9D5"/>
                </a:solidFill>
                <a:latin typeface="Tahoma" panose="020B0604030504040204" pitchFamily="34" charset="0"/>
                <a:ea typeface="Tahoma" panose="020B0604030504040204" pitchFamily="34" charset="0"/>
                <a:cs typeface="Tahoma" panose="020B0604030504040204" pitchFamily="34" charset="0"/>
              </a:rPr>
              <a:t>‘Learning conversation with appraiser’ </a:t>
            </a:r>
            <a:endParaRPr lang="en-GB" dirty="0"/>
          </a:p>
        </p:txBody>
      </p:sp>
      <p:sp>
        <p:nvSpPr>
          <p:cNvPr id="3" name="Content Placeholder 2">
            <a:extLst>
              <a:ext uri="{FF2B5EF4-FFF2-40B4-BE49-F238E27FC236}">
                <a16:creationId xmlns:a16="http://schemas.microsoft.com/office/drawing/2014/main" xmlns="" id="{7A77A139-B877-436C-83CB-3FFA0C483FDD}"/>
              </a:ext>
            </a:extLst>
          </p:cNvPr>
          <p:cNvSpPr>
            <a:spLocks noGrp="1"/>
          </p:cNvSpPr>
          <p:nvPr>
            <p:ph idx="1"/>
          </p:nvPr>
        </p:nvSpPr>
        <p:spPr>
          <a:xfrm>
            <a:off x="6816079" y="1438275"/>
            <a:ext cx="4027603" cy="4533900"/>
          </a:xfrm>
          <a:solidFill>
            <a:srgbClr val="FFFFFF"/>
          </a:solidFill>
          <a:ln>
            <a:noFill/>
          </a:ln>
        </p:spPr>
        <p:txBody>
          <a:bodyPr>
            <a:normAutofit/>
          </a:bodyPr>
          <a:lstStyle/>
          <a:p>
            <a:pPr marL="0" indent="0">
              <a:buNone/>
            </a:pPr>
            <a:r>
              <a:rPr lang="en-GB" sz="2200" dirty="0">
                <a:ea typeface="Tahoma" panose="020B0604030504040204" pitchFamily="34" charset="0"/>
                <a:cs typeface="Tahoma" panose="020B0604030504040204" pitchFamily="34" charset="0"/>
              </a:rPr>
              <a:t>Watch this interaction with Dr Dawson and their appraiser. </a:t>
            </a:r>
          </a:p>
          <a:p>
            <a:pPr marL="0" indent="0">
              <a:buNone/>
            </a:pPr>
            <a:endParaRPr lang="en-GB" sz="2200" dirty="0">
              <a:ea typeface="Tahoma" panose="020B0604030504040204" pitchFamily="34" charset="0"/>
              <a:cs typeface="Tahoma" panose="020B0604030504040204" pitchFamily="34" charset="0"/>
            </a:endParaRPr>
          </a:p>
          <a:p>
            <a:pPr marL="0" indent="0">
              <a:buNone/>
            </a:pPr>
            <a:r>
              <a:rPr lang="en-GB" sz="2200" b="1" dirty="0">
                <a:ea typeface="Tahoma" panose="020B0604030504040204" pitchFamily="34" charset="0"/>
                <a:cs typeface="Tahoma" panose="020B0604030504040204" pitchFamily="34" charset="0"/>
              </a:rPr>
              <a:t>Think about</a:t>
            </a:r>
          </a:p>
          <a:p>
            <a:r>
              <a:rPr lang="en-GB" sz="2200" dirty="0">
                <a:ea typeface="Tahoma" panose="020B0604030504040204" pitchFamily="34" charset="0"/>
                <a:cs typeface="Tahoma" panose="020B0604030504040204" pitchFamily="34" charset="0"/>
              </a:rPr>
              <a:t>If there’s any structure</a:t>
            </a:r>
          </a:p>
          <a:p>
            <a:r>
              <a:rPr lang="en-GB" sz="2200" dirty="0">
                <a:ea typeface="Tahoma" panose="020B0604030504040204" pitchFamily="34" charset="0"/>
                <a:cs typeface="Tahoma" panose="020B0604030504040204" pitchFamily="34" charset="0"/>
              </a:rPr>
              <a:t>Any areas of good practice </a:t>
            </a:r>
          </a:p>
          <a:p>
            <a:r>
              <a:rPr lang="en-GB" sz="2200" dirty="0">
                <a:ea typeface="Tahoma" panose="020B0604030504040204" pitchFamily="34" charset="0"/>
                <a:cs typeface="Tahoma" panose="020B0604030504040204" pitchFamily="34" charset="0"/>
              </a:rPr>
              <a:t>Suggestions for improvement</a:t>
            </a:r>
          </a:p>
          <a:p>
            <a:endParaRPr lang="en-GB" sz="2200" dirty="0">
              <a:ea typeface="Tahoma" panose="020B0604030504040204" pitchFamily="34" charset="0"/>
              <a:cs typeface="Tahoma" panose="020B0604030504040204" pitchFamily="34" charset="0"/>
            </a:endParaRPr>
          </a:p>
        </p:txBody>
      </p:sp>
      <p:pic>
        <p:nvPicPr>
          <p:cNvPr id="5" name="Picture 4" descr="A person sitting at a table&#10;&#10;Description automatically generated">
            <a:hlinkClick r:id="rId3"/>
            <a:extLst>
              <a:ext uri="{FF2B5EF4-FFF2-40B4-BE49-F238E27FC236}">
                <a16:creationId xmlns:a16="http://schemas.microsoft.com/office/drawing/2014/main" xmlns="" id="{D00788CD-7ED3-E74E-8C72-78EFF096B1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424" y="1440587"/>
            <a:ext cx="5375920" cy="3023955"/>
          </a:xfrm>
          <a:prstGeom prst="rect">
            <a:avLst/>
          </a:prstGeom>
        </p:spPr>
      </p:pic>
      <p:sp>
        <p:nvSpPr>
          <p:cNvPr id="6" name="Rectangle 5">
            <a:extLst>
              <a:ext uri="{FF2B5EF4-FFF2-40B4-BE49-F238E27FC236}">
                <a16:creationId xmlns:a16="http://schemas.microsoft.com/office/drawing/2014/main" xmlns="" id="{450B3D19-B32D-AE48-BE28-825C223EC1FA}"/>
              </a:ext>
            </a:extLst>
          </p:cNvPr>
          <p:cNvSpPr/>
          <p:nvPr/>
        </p:nvSpPr>
        <p:spPr>
          <a:xfrm>
            <a:off x="2510464" y="4945104"/>
            <a:ext cx="2177840" cy="461665"/>
          </a:xfrm>
          <a:prstGeom prst="rect">
            <a:avLst/>
          </a:prstGeom>
        </p:spPr>
        <p:txBody>
          <a:bodyPr wrap="none">
            <a:spAutoFit/>
          </a:bodyPr>
          <a:lstStyle/>
          <a:p>
            <a:pPr marL="0" indent="0">
              <a:buNone/>
            </a:pPr>
            <a:r>
              <a:rPr lang="en-GB" sz="2400" dirty="0">
                <a:ea typeface="Tahoma" panose="020B0604030504040204" pitchFamily="34" charset="0"/>
                <a:cs typeface="Tahoma" panose="020B0604030504040204" pitchFamily="34" charset="0"/>
                <a:hlinkClick r:id="rId3"/>
              </a:rPr>
              <a:t>Watch Video &gt;</a:t>
            </a:r>
            <a:endParaRPr lang="en-GB" sz="240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92676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F24920-F067-454E-BE93-5C0F3F65ADE7}"/>
              </a:ext>
            </a:extLst>
          </p:cNvPr>
          <p:cNvSpPr>
            <a:spLocks noGrp="1"/>
          </p:cNvSpPr>
          <p:nvPr>
            <p:ph type="title"/>
          </p:nvPr>
        </p:nvSpPr>
        <p:spPr>
          <a:xfrm>
            <a:off x="3143672" y="116632"/>
            <a:ext cx="5734049" cy="819150"/>
          </a:xfrm>
          <a:solidFill>
            <a:srgbClr val="FFFFFF"/>
          </a:solidFill>
          <a:ln>
            <a:noFill/>
          </a:ln>
        </p:spPr>
        <p:txBody>
          <a:bodyPr>
            <a:normAutofit/>
          </a:bodyPr>
          <a:lstStyle/>
          <a:p>
            <a:pPr algn="ctr"/>
            <a:r>
              <a:rPr lang="en-GB" sz="2600" dirty="0">
                <a:solidFill>
                  <a:srgbClr val="55A9D5"/>
                </a:solidFill>
                <a:latin typeface="Tahoma" panose="020B0604030504040204" pitchFamily="34" charset="0"/>
                <a:ea typeface="Tahoma" panose="020B0604030504040204" pitchFamily="34" charset="0"/>
                <a:cs typeface="Tahoma" panose="020B0604030504040204" pitchFamily="34" charset="0"/>
              </a:rPr>
              <a:t>Review</a:t>
            </a:r>
          </a:p>
        </p:txBody>
      </p:sp>
      <p:graphicFrame>
        <p:nvGraphicFramePr>
          <p:cNvPr id="3" name="Table 2">
            <a:extLst>
              <a:ext uri="{FF2B5EF4-FFF2-40B4-BE49-F238E27FC236}">
                <a16:creationId xmlns:a16="http://schemas.microsoft.com/office/drawing/2014/main" xmlns="" id="{E2670EFC-E122-4CDF-B1E3-D464D4EB46FB}"/>
              </a:ext>
            </a:extLst>
          </p:cNvPr>
          <p:cNvGraphicFramePr>
            <a:graphicFrameLocks noGrp="1"/>
          </p:cNvGraphicFramePr>
          <p:nvPr>
            <p:extLst>
              <p:ext uri="{D42A27DB-BD31-4B8C-83A1-F6EECF244321}">
                <p14:modId xmlns:p14="http://schemas.microsoft.com/office/powerpoint/2010/main" val="1639587286"/>
              </p:ext>
            </p:extLst>
          </p:nvPr>
        </p:nvGraphicFramePr>
        <p:xfrm>
          <a:off x="4799856" y="1300159"/>
          <a:ext cx="6768752" cy="3145536"/>
        </p:xfrm>
        <a:graphic>
          <a:graphicData uri="http://schemas.openxmlformats.org/drawingml/2006/table">
            <a:tbl>
              <a:tblPr firstRow="1" bandRow="1">
                <a:tableStyleId>{72833802-FEF1-4C79-8D5D-14CF1EAF98D9}</a:tableStyleId>
              </a:tblPr>
              <a:tblGrid>
                <a:gridCol w="6768752">
                  <a:extLst>
                    <a:ext uri="{9D8B030D-6E8A-4147-A177-3AD203B41FA5}">
                      <a16:colId xmlns:a16="http://schemas.microsoft.com/office/drawing/2014/main" xmlns="" val="2652607837"/>
                    </a:ext>
                  </a:extLst>
                </a:gridCol>
              </a:tblGrid>
              <a:tr h="0">
                <a:tc>
                  <a:txBody>
                    <a:bodyPr/>
                    <a:lstStyle/>
                    <a:p>
                      <a:r>
                        <a:rPr lang="en-GB" dirty="0"/>
                        <a:t>Meeting 1</a:t>
                      </a:r>
                    </a:p>
                  </a:txBody>
                  <a:tcPr>
                    <a:lnB w="9525" cap="flat" cmpd="sng" algn="ctr">
                      <a:noFill/>
                      <a:prstDash val="solid"/>
                    </a:lnB>
                    <a:solidFill>
                      <a:srgbClr val="30A5BE"/>
                    </a:solidFill>
                  </a:tcPr>
                </a:tc>
                <a:extLst>
                  <a:ext uri="{0D108BD9-81ED-4DB2-BD59-A6C34878D82A}">
                    <a16:rowId xmlns:a16="http://schemas.microsoft.com/office/drawing/2014/main" xmlns="" val="2190205800"/>
                  </a:ext>
                </a:extLst>
              </a:tr>
              <a:tr h="370840">
                <a:tc>
                  <a:txBody>
                    <a:bodyPr/>
                    <a:lstStyle/>
                    <a:p>
                      <a:endParaRPr lang="en-GB" dirty="0"/>
                    </a:p>
                    <a:p>
                      <a:pPr marL="228600" marR="0" lvl="0" indent="-228600" algn="l" defTabSz="914400" rtl="0" eaLnBrk="1" fontAlgn="base" latinLnBrk="0" hangingPunct="1">
                        <a:lnSpc>
                          <a:spcPct val="100000"/>
                        </a:lnSpc>
                        <a:spcBef>
                          <a:spcPct val="20000"/>
                        </a:spcBef>
                        <a:spcAft>
                          <a:spcPct val="0"/>
                        </a:spcAft>
                        <a:buClr>
                          <a:srgbClr val="30A5BE"/>
                        </a:buClr>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Tick box mentality</a:t>
                      </a:r>
                    </a:p>
                    <a:p>
                      <a:pPr marL="228600" marR="0" lvl="0" indent="-228600" algn="l" defTabSz="914400" rtl="0" eaLnBrk="1" fontAlgn="base" latinLnBrk="0" hangingPunct="1">
                        <a:lnSpc>
                          <a:spcPct val="100000"/>
                        </a:lnSpc>
                        <a:spcBef>
                          <a:spcPct val="20000"/>
                        </a:spcBef>
                        <a:spcAft>
                          <a:spcPct val="0"/>
                        </a:spcAft>
                        <a:buClr>
                          <a:srgbClr val="30A5BE"/>
                        </a:buClr>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Cynical “Nothing changes”</a:t>
                      </a:r>
                    </a:p>
                    <a:p>
                      <a:pPr marL="228600" marR="0" lvl="0" indent="-228600" algn="l" defTabSz="914400" rtl="0" eaLnBrk="1" fontAlgn="base" latinLnBrk="0" hangingPunct="1">
                        <a:lnSpc>
                          <a:spcPct val="100000"/>
                        </a:lnSpc>
                        <a:spcBef>
                          <a:spcPct val="20000"/>
                        </a:spcBef>
                        <a:spcAft>
                          <a:spcPct val="0"/>
                        </a:spcAft>
                        <a:buClr>
                          <a:srgbClr val="30A5BE"/>
                        </a:buClr>
                        <a:buSzTx/>
                        <a:buFont typeface="Arial" panose="020B0604020202020204" pitchFamily="34" charset="0"/>
                        <a:buChar char="•"/>
                        <a:tabLst/>
                        <a:defRPr/>
                      </a:pPr>
                      <a:r>
                        <a:rPr kumimoji="0" lang="en-GB"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 focus on learning or future actions</a:t>
                      </a:r>
                      <a:endParaRPr lang="en-GB" dirty="0"/>
                    </a:p>
                    <a:p>
                      <a:endParaRPr lang="en-GB" dirty="0"/>
                    </a:p>
                    <a:p>
                      <a:endParaRPr lang="en-GB" dirty="0"/>
                    </a:p>
                    <a:p>
                      <a:endParaRPr lang="en-GB" dirty="0"/>
                    </a:p>
                    <a:p>
                      <a:endParaRPr lang="en-GB" dirty="0"/>
                    </a:p>
                  </a:txBody>
                  <a:tcP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xmlns="" val="4195361788"/>
                  </a:ext>
                </a:extLst>
              </a:tr>
            </a:tbl>
          </a:graphicData>
        </a:graphic>
      </p:graphicFrame>
      <p:pic>
        <p:nvPicPr>
          <p:cNvPr id="6" name="Picture 2">
            <a:extLst>
              <a:ext uri="{FF2B5EF4-FFF2-40B4-BE49-F238E27FC236}">
                <a16:creationId xmlns:a16="http://schemas.microsoft.com/office/drawing/2014/main" xmlns="" id="{9B7D6713-2BDB-439B-9087-0C7D717BCD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286" t="21238" r="31309" b="47479"/>
          <a:stretch/>
        </p:blipFill>
        <p:spPr bwMode="auto">
          <a:xfrm>
            <a:off x="767408" y="3861048"/>
            <a:ext cx="3465143" cy="20960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6" descr="Two people sitting at a table&#10;&#10;Description automatically generated">
            <a:extLst>
              <a:ext uri="{FF2B5EF4-FFF2-40B4-BE49-F238E27FC236}">
                <a16:creationId xmlns:a16="http://schemas.microsoft.com/office/drawing/2014/main" xmlns="" id="{8527C6D6-DB1B-4C53-8C86-93041EC919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392" y="1268760"/>
            <a:ext cx="3840426" cy="2160240"/>
          </a:xfrm>
          <a:prstGeom prst="rect">
            <a:avLst/>
          </a:prstGeom>
        </p:spPr>
      </p:pic>
    </p:spTree>
    <p:extLst>
      <p:ext uri="{BB962C8B-B14F-4D97-AF65-F5344CB8AC3E}">
        <p14:creationId xmlns:p14="http://schemas.microsoft.com/office/powerpoint/2010/main" val="142422142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F24920-F067-454E-BE93-5C0F3F65ADE7}"/>
              </a:ext>
            </a:extLst>
          </p:cNvPr>
          <p:cNvSpPr>
            <a:spLocks noGrp="1"/>
          </p:cNvSpPr>
          <p:nvPr>
            <p:ph type="title"/>
          </p:nvPr>
        </p:nvSpPr>
        <p:spPr>
          <a:xfrm>
            <a:off x="3287688" y="3356992"/>
            <a:ext cx="5734049" cy="819150"/>
          </a:xfrm>
          <a:solidFill>
            <a:srgbClr val="FFFFFF"/>
          </a:solidFill>
          <a:ln>
            <a:noFill/>
          </a:ln>
        </p:spPr>
        <p:txBody>
          <a:bodyPr>
            <a:normAutofit fontScale="90000"/>
          </a:bodyPr>
          <a:lstStyle/>
          <a:p>
            <a:pPr algn="ctr"/>
            <a:r>
              <a:rPr lang="en-GB" sz="2600" dirty="0">
                <a:solidFill>
                  <a:srgbClr val="55A9D5"/>
                </a:solidFill>
                <a:latin typeface="Tahoma" panose="020B0604030504040204" pitchFamily="34" charset="0"/>
                <a:ea typeface="Tahoma" panose="020B0604030504040204" pitchFamily="34" charset="0"/>
                <a:cs typeface="Tahoma" panose="020B0604030504040204" pitchFamily="34" charset="0"/>
              </a:rPr>
              <a:t>Creating the right environment </a:t>
            </a:r>
            <a:br>
              <a:rPr lang="en-GB" sz="2600" dirty="0">
                <a:solidFill>
                  <a:srgbClr val="55A9D5"/>
                </a:solidFill>
                <a:latin typeface="Tahoma" panose="020B0604030504040204" pitchFamily="34" charset="0"/>
                <a:ea typeface="Tahoma" panose="020B0604030504040204" pitchFamily="34" charset="0"/>
                <a:cs typeface="Tahoma" panose="020B0604030504040204" pitchFamily="34" charset="0"/>
              </a:rPr>
            </a:br>
            <a:r>
              <a:rPr lang="en-GB" sz="2600" dirty="0">
                <a:solidFill>
                  <a:srgbClr val="55A9D5"/>
                </a:solidFill>
                <a:latin typeface="Tahoma" panose="020B0604030504040204" pitchFamily="34" charset="0"/>
                <a:ea typeface="Tahoma" panose="020B0604030504040204" pitchFamily="34" charset="0"/>
                <a:cs typeface="Tahoma" panose="020B0604030504040204" pitchFamily="34" charset="0"/>
              </a:rPr>
              <a:t>for an open reflective discussion </a:t>
            </a:r>
          </a:p>
        </p:txBody>
      </p:sp>
      <p:pic>
        <p:nvPicPr>
          <p:cNvPr id="11" name="Picture 10">
            <a:extLst>
              <a:ext uri="{FF2B5EF4-FFF2-40B4-BE49-F238E27FC236}">
                <a16:creationId xmlns:a16="http://schemas.microsoft.com/office/drawing/2014/main" xmlns="" id="{39559BF6-E0E5-4516-879C-2626055E46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3872" y="1268760"/>
            <a:ext cx="2009006" cy="2009006"/>
          </a:xfrm>
          <a:prstGeom prst="rect">
            <a:avLst/>
          </a:prstGeom>
        </p:spPr>
      </p:pic>
    </p:spTree>
    <p:extLst>
      <p:ext uri="{BB962C8B-B14F-4D97-AF65-F5344CB8AC3E}">
        <p14:creationId xmlns:p14="http://schemas.microsoft.com/office/powerpoint/2010/main" val="3315984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5AE4BE3C-E01A-4381-A527-F2350FF499AB}"/>
              </a:ext>
            </a:extLst>
          </p:cNvPr>
          <p:cNvPicPr>
            <a:picLocks noChangeAspect="1"/>
          </p:cNvPicPr>
          <p:nvPr/>
        </p:nvPicPr>
        <p:blipFill rotWithShape="1">
          <a:blip r:embed="rId3">
            <a:extLst>
              <a:ext uri="{28A0092B-C50C-407E-A947-70E740481C1C}">
                <a14:useLocalDpi xmlns:a14="http://schemas.microsoft.com/office/drawing/2010/main" val="0"/>
              </a:ext>
            </a:extLst>
          </a:blip>
          <a:srcRect l="1824" t="57" r="50180" b="34944"/>
          <a:stretch/>
        </p:blipFill>
        <p:spPr>
          <a:xfrm>
            <a:off x="1730374" y="418575"/>
            <a:ext cx="8823325" cy="6721299"/>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xmlns="" id="{B63A5E1F-B278-4378-8E69-E64A31FD7606}"/>
              </a:ext>
            </a:extLst>
          </p:cNvPr>
          <p:cNvSpPr txBox="1"/>
          <p:nvPr/>
        </p:nvSpPr>
        <p:spPr>
          <a:xfrm>
            <a:off x="5203030" y="3124139"/>
            <a:ext cx="2185988"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Creating the right environment </a:t>
            </a:r>
            <a:b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for an open reflective discussion </a:t>
            </a:r>
          </a:p>
        </p:txBody>
      </p:sp>
      <p:sp>
        <p:nvSpPr>
          <p:cNvPr id="13" name="TextBox 12">
            <a:extLst>
              <a:ext uri="{FF2B5EF4-FFF2-40B4-BE49-F238E27FC236}">
                <a16:creationId xmlns:a16="http://schemas.microsoft.com/office/drawing/2014/main" xmlns="" id="{6EB1AD2B-1AC2-4269-BA06-74864C0F4F31}"/>
              </a:ext>
            </a:extLst>
          </p:cNvPr>
          <p:cNvSpPr txBox="1"/>
          <p:nvPr/>
        </p:nvSpPr>
        <p:spPr>
          <a:xfrm>
            <a:off x="2945606" y="1563766"/>
            <a:ext cx="218598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Effective communication</a:t>
            </a:r>
          </a:p>
        </p:txBody>
      </p:sp>
      <p:sp>
        <p:nvSpPr>
          <p:cNvPr id="14" name="TextBox 13">
            <a:extLst>
              <a:ext uri="{FF2B5EF4-FFF2-40B4-BE49-F238E27FC236}">
                <a16:creationId xmlns:a16="http://schemas.microsoft.com/office/drawing/2014/main" xmlns="" id="{505D5EEB-4B8F-4D9B-A94D-D87BFF65AEA8}"/>
              </a:ext>
            </a:extLst>
          </p:cNvPr>
          <p:cNvSpPr txBox="1"/>
          <p:nvPr/>
        </p:nvSpPr>
        <p:spPr>
          <a:xfrm>
            <a:off x="5600699" y="1000125"/>
            <a:ext cx="139065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Appropriate time</a:t>
            </a:r>
          </a:p>
        </p:txBody>
      </p:sp>
      <p:sp>
        <p:nvSpPr>
          <p:cNvPr id="17" name="TextBox 16">
            <a:extLst>
              <a:ext uri="{FF2B5EF4-FFF2-40B4-BE49-F238E27FC236}">
                <a16:creationId xmlns:a16="http://schemas.microsoft.com/office/drawing/2014/main" xmlns="" id="{49BF679B-9BFC-493F-942F-708C4A3EB660}"/>
              </a:ext>
            </a:extLst>
          </p:cNvPr>
          <p:cNvSpPr txBox="1"/>
          <p:nvPr/>
        </p:nvSpPr>
        <p:spPr>
          <a:xfrm>
            <a:off x="7874793" y="1717654"/>
            <a:ext cx="139065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Venue</a:t>
            </a:r>
          </a:p>
        </p:txBody>
      </p:sp>
      <p:sp>
        <p:nvSpPr>
          <p:cNvPr id="18" name="TextBox 17">
            <a:extLst>
              <a:ext uri="{FF2B5EF4-FFF2-40B4-BE49-F238E27FC236}">
                <a16:creationId xmlns:a16="http://schemas.microsoft.com/office/drawing/2014/main" xmlns="" id="{460B530E-9C50-45CF-BD39-9552AE84D950}"/>
              </a:ext>
            </a:extLst>
          </p:cNvPr>
          <p:cNvSpPr txBox="1"/>
          <p:nvPr/>
        </p:nvSpPr>
        <p:spPr>
          <a:xfrm>
            <a:off x="8882062" y="3570416"/>
            <a:ext cx="139065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Request prior preparation</a:t>
            </a:r>
          </a:p>
        </p:txBody>
      </p:sp>
      <p:sp>
        <p:nvSpPr>
          <p:cNvPr id="19" name="Rectangle 18">
            <a:extLst>
              <a:ext uri="{FF2B5EF4-FFF2-40B4-BE49-F238E27FC236}">
                <a16:creationId xmlns:a16="http://schemas.microsoft.com/office/drawing/2014/main" xmlns="" id="{F442604D-BA51-43DD-AAC8-3A041B293C40}"/>
              </a:ext>
            </a:extLst>
          </p:cNvPr>
          <p:cNvSpPr/>
          <p:nvPr/>
        </p:nvSpPr>
        <p:spPr>
          <a:xfrm>
            <a:off x="7594874" y="5207629"/>
            <a:ext cx="1390651"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Signpost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useful framework</a:t>
            </a:r>
            <a:endParaRPr kumimoji="0" lang="en-GB" sz="16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Rectangle 19">
            <a:extLst>
              <a:ext uri="{FF2B5EF4-FFF2-40B4-BE49-F238E27FC236}">
                <a16:creationId xmlns:a16="http://schemas.microsoft.com/office/drawing/2014/main" xmlns="" id="{4F2AAE65-4101-4D3A-AD6C-2F18E9FD9122}"/>
              </a:ext>
            </a:extLst>
          </p:cNvPr>
          <p:cNvSpPr/>
          <p:nvPr/>
        </p:nvSpPr>
        <p:spPr>
          <a:xfrm>
            <a:off x="3124199" y="4817180"/>
            <a:ext cx="1390651"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Be mindful of emotional impact and 2</a:t>
            </a:r>
            <a:r>
              <a:rPr kumimoji="0" lang="en-GB" sz="1400" b="0" i="0" u="none" strike="noStrike" kern="1200" cap="none" spc="0" normalizeH="0" baseline="3000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nd</a:t>
            </a:r>
            <a:r>
              <a:rPr kumimoji="0" lang="en-GB" sz="14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victim harm</a:t>
            </a:r>
          </a:p>
        </p:txBody>
      </p:sp>
      <p:sp>
        <p:nvSpPr>
          <p:cNvPr id="21" name="TextBox 20">
            <a:extLst>
              <a:ext uri="{FF2B5EF4-FFF2-40B4-BE49-F238E27FC236}">
                <a16:creationId xmlns:a16="http://schemas.microsoft.com/office/drawing/2014/main" xmlns="" id="{185FFA41-3296-4EE3-A314-84FD2514A0A1}"/>
              </a:ext>
            </a:extLst>
          </p:cNvPr>
          <p:cNvSpPr txBox="1"/>
          <p:nvPr/>
        </p:nvSpPr>
        <p:spPr>
          <a:xfrm>
            <a:off x="5257798" y="5642177"/>
            <a:ext cx="139065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Consider all contributing factors</a:t>
            </a:r>
          </a:p>
        </p:txBody>
      </p:sp>
      <p:sp>
        <p:nvSpPr>
          <p:cNvPr id="22" name="TextBox 21">
            <a:extLst>
              <a:ext uri="{FF2B5EF4-FFF2-40B4-BE49-F238E27FC236}">
                <a16:creationId xmlns:a16="http://schemas.microsoft.com/office/drawing/2014/main" xmlns="" id="{223D9D11-A066-4C54-BF65-E71FFA11466C}"/>
              </a:ext>
            </a:extLst>
          </p:cNvPr>
          <p:cNvSpPr txBox="1"/>
          <p:nvPr/>
        </p:nvSpPr>
        <p:spPr>
          <a:xfrm>
            <a:off x="2370532" y="3317559"/>
            <a:ext cx="139065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Be aware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hierarchy gradients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4085426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9FB4953-B15B-48DA-AAAB-224F9D39203E}"/>
              </a:ext>
            </a:extLst>
          </p:cNvPr>
          <p:cNvSpPr>
            <a:spLocks noGrp="1"/>
          </p:cNvSpPr>
          <p:nvPr>
            <p:ph type="title"/>
          </p:nvPr>
        </p:nvSpPr>
        <p:spPr>
          <a:xfrm>
            <a:off x="1974621" y="480858"/>
            <a:ext cx="9548283" cy="665162"/>
          </a:xfrm>
        </p:spPr>
        <p:txBody>
          <a:bodyPr/>
          <a:lstStyle/>
          <a:p>
            <a:r>
              <a:rPr lang="en-GB" dirty="0">
                <a:solidFill>
                  <a:srgbClr val="38A1D0"/>
                </a:solidFill>
                <a:latin typeface="Tahoma" panose="020B0604030504040204" pitchFamily="34" charset="0"/>
                <a:ea typeface="Tahoma" panose="020B0604030504040204" pitchFamily="34" charset="0"/>
                <a:cs typeface="Tahoma" panose="020B0604030504040204" pitchFamily="34" charset="0"/>
              </a:rPr>
              <a:t>Effective communication – active listening </a:t>
            </a:r>
            <a:endParaRPr lang="en-GB" dirty="0"/>
          </a:p>
        </p:txBody>
      </p:sp>
      <p:sp>
        <p:nvSpPr>
          <p:cNvPr id="3" name="Content Placeholder 2">
            <a:extLst>
              <a:ext uri="{FF2B5EF4-FFF2-40B4-BE49-F238E27FC236}">
                <a16:creationId xmlns:a16="http://schemas.microsoft.com/office/drawing/2014/main" xmlns="" id="{DDEF7EF0-E5B8-46C0-978E-7C63842D78C1}"/>
              </a:ext>
            </a:extLst>
          </p:cNvPr>
          <p:cNvSpPr>
            <a:spLocks noGrp="1"/>
          </p:cNvSpPr>
          <p:nvPr>
            <p:ph idx="1"/>
          </p:nvPr>
        </p:nvSpPr>
        <p:spPr>
          <a:xfrm>
            <a:off x="3528831" y="1438275"/>
            <a:ext cx="7988042" cy="4533900"/>
          </a:xfrm>
          <a:solidFill>
            <a:schemeClr val="bg1"/>
          </a:solidFill>
          <a:ln>
            <a:noFill/>
          </a:ln>
        </p:spPr>
        <p:txBody>
          <a:bodyPr>
            <a:normAutofit/>
          </a:bodyPr>
          <a:lstStyle/>
          <a:p>
            <a:pPr marL="0" indent="0">
              <a:buNone/>
            </a:pPr>
            <a:r>
              <a:rPr lang="en-US" sz="2200" dirty="0">
                <a:solidFill>
                  <a:schemeClr val="accent3">
                    <a:lumMod val="50000"/>
                  </a:schemeClr>
                </a:solidFill>
              </a:rPr>
              <a:t>It’s all about communication and active listening skills.</a:t>
            </a:r>
          </a:p>
          <a:p>
            <a:pPr marL="0" indent="0">
              <a:buNone/>
            </a:pPr>
            <a:endParaRPr lang="en-US" sz="2200" dirty="0">
              <a:solidFill>
                <a:schemeClr val="accent3">
                  <a:lumMod val="50000"/>
                </a:schemeClr>
              </a:solidFill>
            </a:endParaRPr>
          </a:p>
          <a:p>
            <a:pPr marL="0" indent="0">
              <a:buNone/>
            </a:pPr>
            <a:r>
              <a:rPr lang="en-US" sz="2200" dirty="0">
                <a:solidFill>
                  <a:schemeClr val="accent3">
                    <a:lumMod val="50000"/>
                  </a:schemeClr>
                </a:solidFill>
              </a:rPr>
              <a:t>				Levels of listening</a:t>
            </a:r>
            <a:endParaRPr lang="en-GB" sz="2200" dirty="0">
              <a:solidFill>
                <a:schemeClr val="accent3">
                  <a:lumMod val="50000"/>
                </a:schemeClr>
              </a:solidFill>
            </a:endParaRPr>
          </a:p>
        </p:txBody>
      </p:sp>
      <p:sp>
        <p:nvSpPr>
          <p:cNvPr id="10" name="TextBox 9">
            <a:extLst>
              <a:ext uri="{FF2B5EF4-FFF2-40B4-BE49-F238E27FC236}">
                <a16:creationId xmlns:a16="http://schemas.microsoft.com/office/drawing/2014/main" xmlns="" id="{DD550098-BF2B-49A0-BFD8-EC15FA030EB2}"/>
              </a:ext>
            </a:extLst>
          </p:cNvPr>
          <p:cNvSpPr txBox="1"/>
          <p:nvPr/>
        </p:nvSpPr>
        <p:spPr>
          <a:xfrm>
            <a:off x="6438198" y="5398175"/>
            <a:ext cx="4714498" cy="379418"/>
          </a:xfrm>
          <a:prstGeom prst="rect">
            <a:avLst/>
          </a:prstGeom>
          <a:noFill/>
        </p:spPr>
        <p:txBody>
          <a:bodyPr wrap="square" rtlCol="0">
            <a:spAutoFit/>
          </a:bodyPr>
          <a:lstStyle/>
          <a:p>
            <a:r>
              <a:rPr lang="en-US" dirty="0">
                <a:solidFill>
                  <a:srgbClr val="4472C4"/>
                </a:solidFill>
                <a:latin typeface="Tahoma" panose="020B0604030504040204" pitchFamily="34" charset="0"/>
                <a:ea typeface="Tahoma" panose="020B0604030504040204" pitchFamily="34" charset="0"/>
                <a:cs typeface="Tahoma" panose="020B0604030504040204" pitchFamily="34" charset="0"/>
              </a:rPr>
              <a:t>Deepest 			</a:t>
            </a:r>
            <a:r>
              <a:rPr lang="en-US" b="1" dirty="0">
                <a:solidFill>
                  <a:srgbClr val="4472C4"/>
                </a:solidFill>
                <a:latin typeface="Tahoma" panose="020B0604030504040204" pitchFamily="34" charset="0"/>
                <a:ea typeface="Tahoma" panose="020B0604030504040204" pitchFamily="34" charset="0"/>
                <a:cs typeface="Tahoma" panose="020B0604030504040204" pitchFamily="34" charset="0"/>
              </a:rPr>
              <a:t>Meaning</a:t>
            </a:r>
            <a:endParaRPr lang="en-GB" b="1" dirty="0">
              <a:solidFill>
                <a:srgbClr val="4472C4"/>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a:extLst>
              <a:ext uri="{FF2B5EF4-FFF2-40B4-BE49-F238E27FC236}">
                <a16:creationId xmlns:a16="http://schemas.microsoft.com/office/drawing/2014/main" xmlns="" id="{D5D43413-6386-4152-BC83-9DBD310B01CD}"/>
              </a:ext>
            </a:extLst>
          </p:cNvPr>
          <p:cNvSpPr/>
          <p:nvPr/>
        </p:nvSpPr>
        <p:spPr>
          <a:xfrm>
            <a:off x="5797641" y="2628900"/>
            <a:ext cx="295275" cy="1094753"/>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6E07C521-D9FB-45D2-99B8-297DDCF8ADE4}"/>
              </a:ext>
            </a:extLst>
          </p:cNvPr>
          <p:cNvSpPr/>
          <p:nvPr/>
        </p:nvSpPr>
        <p:spPr>
          <a:xfrm>
            <a:off x="5797641" y="3723653"/>
            <a:ext cx="295275" cy="1223168"/>
          </a:xfrm>
          <a:prstGeom prst="rect">
            <a:avLst/>
          </a:prstGeom>
          <a:solidFill>
            <a:srgbClr val="55A9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7A74A9B1-BF69-4CFB-8167-006A86AB1229}"/>
              </a:ext>
            </a:extLst>
          </p:cNvPr>
          <p:cNvSpPr/>
          <p:nvPr/>
        </p:nvSpPr>
        <p:spPr>
          <a:xfrm>
            <a:off x="5797641" y="4946820"/>
            <a:ext cx="295275" cy="1130129"/>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xmlns="" id="{56D0BE3B-DFFB-4D9B-BE9D-AAF267F23DAD}"/>
              </a:ext>
            </a:extLst>
          </p:cNvPr>
          <p:cNvSpPr txBox="1"/>
          <p:nvPr/>
        </p:nvSpPr>
        <p:spPr>
          <a:xfrm>
            <a:off x="6378669" y="4228921"/>
            <a:ext cx="4629647" cy="369332"/>
          </a:xfrm>
          <a:prstGeom prst="rect">
            <a:avLst/>
          </a:prstGeom>
          <a:noFill/>
        </p:spPr>
        <p:txBody>
          <a:bodyPr wrap="square" rtlCol="0">
            <a:spAutoFit/>
          </a:bodyPr>
          <a:lstStyle/>
          <a:p>
            <a:r>
              <a:rPr lang="en-US" dirty="0">
                <a:solidFill>
                  <a:srgbClr val="55A9D5"/>
                </a:solidFill>
                <a:latin typeface="Tahoma" panose="020B0604030504040204" pitchFamily="34" charset="0"/>
                <a:ea typeface="Tahoma" panose="020B0604030504040204" pitchFamily="34" charset="0"/>
                <a:cs typeface="Tahoma" panose="020B0604030504040204" pitchFamily="34" charset="0"/>
              </a:rPr>
              <a:t>Deeper 			</a:t>
            </a:r>
            <a:r>
              <a:rPr lang="en-US" b="1" dirty="0">
                <a:solidFill>
                  <a:srgbClr val="55A9D5"/>
                </a:solidFill>
                <a:latin typeface="Tahoma" panose="020B0604030504040204" pitchFamily="34" charset="0"/>
                <a:ea typeface="Tahoma" panose="020B0604030504040204" pitchFamily="34" charset="0"/>
                <a:cs typeface="Tahoma" panose="020B0604030504040204" pitchFamily="34" charset="0"/>
              </a:rPr>
              <a:t>Feelings</a:t>
            </a:r>
            <a:endParaRPr lang="en-GB" b="1" dirty="0">
              <a:solidFill>
                <a:srgbClr val="55A9D5"/>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xmlns="" id="{62E706A5-6C2E-4F67-A332-ADD42EDB730D}"/>
              </a:ext>
            </a:extLst>
          </p:cNvPr>
          <p:cNvSpPr txBox="1"/>
          <p:nvPr/>
        </p:nvSpPr>
        <p:spPr>
          <a:xfrm>
            <a:off x="6378670" y="2827421"/>
            <a:ext cx="5076824" cy="369332"/>
          </a:xfrm>
          <a:prstGeom prst="rect">
            <a:avLst/>
          </a:prstGeom>
          <a:noFill/>
        </p:spPr>
        <p:txBody>
          <a:bodyPr wrap="square" rtlCol="0">
            <a:spAutoFit/>
          </a:bodyPr>
          <a:lstStyle/>
          <a:p>
            <a:r>
              <a:rPr lang="en-US" dirty="0">
                <a:solidFill>
                  <a:srgbClr val="92D050"/>
                </a:solidFill>
                <a:latin typeface="Tahoma" panose="020B0604030504040204" pitchFamily="34" charset="0"/>
                <a:ea typeface="Tahoma" panose="020B0604030504040204" pitchFamily="34" charset="0"/>
                <a:cs typeface="Tahoma" panose="020B0604030504040204" pitchFamily="34" charset="0"/>
              </a:rPr>
              <a:t>Superficial 		</a:t>
            </a:r>
            <a:r>
              <a:rPr lang="en-US" b="1" dirty="0">
                <a:solidFill>
                  <a:srgbClr val="92D050"/>
                </a:solidFill>
                <a:latin typeface="Tahoma" panose="020B0604030504040204" pitchFamily="34" charset="0"/>
                <a:ea typeface="Tahoma" panose="020B0604030504040204" pitchFamily="34" charset="0"/>
                <a:cs typeface="Tahoma" panose="020B0604030504040204" pitchFamily="34" charset="0"/>
              </a:rPr>
              <a:t>Words</a:t>
            </a:r>
            <a:endParaRPr lang="en-GB" b="1" dirty="0">
              <a:solidFill>
                <a:srgbClr val="92D050"/>
              </a:solidFill>
              <a:latin typeface="Tahoma" panose="020B0604030504040204" pitchFamily="34" charset="0"/>
              <a:ea typeface="Tahoma" panose="020B0604030504040204" pitchFamily="34" charset="0"/>
              <a:cs typeface="Tahoma" panose="020B0604030504040204" pitchFamily="34" charset="0"/>
            </a:endParaRPr>
          </a:p>
        </p:txBody>
      </p:sp>
      <p:pic>
        <p:nvPicPr>
          <p:cNvPr id="16" name="Picture 15">
            <a:extLst>
              <a:ext uri="{FF2B5EF4-FFF2-40B4-BE49-F238E27FC236}">
                <a16:creationId xmlns:a16="http://schemas.microsoft.com/office/drawing/2014/main" xmlns="" id="{E4C9F9CE-1328-4735-AEEF-0381958AEB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212" y="2997149"/>
            <a:ext cx="2897103" cy="2546166"/>
          </a:xfrm>
          <a:prstGeom prst="rect">
            <a:avLst/>
          </a:prstGeom>
          <a:effectLst>
            <a:outerShdw blurRad="50800" dist="38100" dir="2700000" algn="tl" rotWithShape="0">
              <a:prstClr val="black">
                <a:alpha val="40000"/>
              </a:prstClr>
            </a:outerShdw>
          </a:effectLst>
        </p:spPr>
      </p:pic>
      <p:cxnSp>
        <p:nvCxnSpPr>
          <p:cNvPr id="17" name="Straight Connector 16">
            <a:extLst>
              <a:ext uri="{FF2B5EF4-FFF2-40B4-BE49-F238E27FC236}">
                <a16:creationId xmlns:a16="http://schemas.microsoft.com/office/drawing/2014/main" xmlns="" id="{F69F90FB-5367-4A11-889A-239E64C6D6E4}"/>
              </a:ext>
            </a:extLst>
          </p:cNvPr>
          <p:cNvCxnSpPr>
            <a:cxnSpLocks/>
          </p:cNvCxnSpPr>
          <p:nvPr/>
        </p:nvCxnSpPr>
        <p:spPr>
          <a:xfrm>
            <a:off x="3995924" y="1080407"/>
            <a:ext cx="6105517"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5" name="Picture 14">
            <a:extLst>
              <a:ext uri="{FF2B5EF4-FFF2-40B4-BE49-F238E27FC236}">
                <a16:creationId xmlns:a16="http://schemas.microsoft.com/office/drawing/2014/main" xmlns="" id="{1BADCD40-7EA1-4AA6-B2E1-6A1C315DE9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253" y="1704025"/>
            <a:ext cx="1993107" cy="1492728"/>
          </a:xfrm>
          <a:prstGeom prst="rect">
            <a:avLst/>
          </a:prstGeom>
        </p:spPr>
      </p:pic>
    </p:spTree>
    <p:extLst>
      <p:ext uri="{BB962C8B-B14F-4D97-AF65-F5344CB8AC3E}">
        <p14:creationId xmlns:p14="http://schemas.microsoft.com/office/powerpoint/2010/main" val="86940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9" grpId="0" animBg="1"/>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7A755E65-093E-4C54-A299-730BD98DB743}"/>
              </a:ext>
            </a:extLst>
          </p:cNvPr>
          <p:cNvSpPr txBox="1"/>
          <p:nvPr/>
        </p:nvSpPr>
        <p:spPr>
          <a:xfrm>
            <a:off x="8138159" y="4466503"/>
            <a:ext cx="2978331" cy="646331"/>
          </a:xfrm>
          <a:prstGeom prst="rect">
            <a:avLst/>
          </a:prstGeom>
          <a:noFill/>
        </p:spPr>
        <p:txBody>
          <a:bodyPr wrap="square" rtlCol="0">
            <a:spAutoFit/>
          </a:bodyPr>
          <a:lstStyle/>
          <a:p>
            <a:pPr lvl="0" algn="ctr"/>
            <a:r>
              <a:rPr lang="en-US" dirty="0">
                <a:solidFill>
                  <a:schemeClr val="bg1"/>
                </a:solidFill>
              </a:rPr>
              <a:t>Rebuild confidence in the process of reflection. </a:t>
            </a:r>
            <a:endParaRPr lang="en-GB" dirty="0">
              <a:solidFill>
                <a:schemeClr val="bg1"/>
              </a:solidFill>
            </a:endParaRPr>
          </a:p>
        </p:txBody>
      </p:sp>
      <p:sp>
        <p:nvSpPr>
          <p:cNvPr id="10" name="Content Placeholder 3">
            <a:extLst>
              <a:ext uri="{FF2B5EF4-FFF2-40B4-BE49-F238E27FC236}">
                <a16:creationId xmlns:a16="http://schemas.microsoft.com/office/drawing/2014/main" xmlns="" id="{F25803C8-B0C4-4B82-818B-F3AD964CDBB9}"/>
              </a:ext>
            </a:extLst>
          </p:cNvPr>
          <p:cNvSpPr txBox="1">
            <a:spLocks/>
          </p:cNvSpPr>
          <p:nvPr/>
        </p:nvSpPr>
        <p:spPr>
          <a:xfrm>
            <a:off x="1775520" y="1505867"/>
            <a:ext cx="5954132" cy="4533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ct val="20000"/>
              </a:spcBef>
              <a:buClr>
                <a:srgbClr val="30A5BE"/>
              </a:buClr>
              <a:buNone/>
            </a:pPr>
            <a:r>
              <a:rPr lang="en-GB" sz="2400" b="1" kern="0" dirty="0">
                <a:solidFill>
                  <a:srgbClr val="000000"/>
                </a:solidFill>
                <a:latin typeface="Calibri" panose="020F0502020204030204" pitchFamily="34" charset="0"/>
                <a:cs typeface="Calibri" panose="020F0502020204030204" pitchFamily="34" charset="0"/>
              </a:rPr>
              <a:t>What </a:t>
            </a:r>
            <a:br>
              <a:rPr lang="en-GB" sz="2400" b="1" kern="0" dirty="0">
                <a:solidFill>
                  <a:srgbClr val="000000"/>
                </a:solidFill>
                <a:latin typeface="Calibri" panose="020F0502020204030204" pitchFamily="34" charset="0"/>
                <a:cs typeface="Calibri" panose="020F0502020204030204" pitchFamily="34" charset="0"/>
              </a:rPr>
            </a:br>
            <a:r>
              <a:rPr lang="en-GB" sz="2400" i="1" kern="0" dirty="0">
                <a:solidFill>
                  <a:srgbClr val="000000"/>
                </a:solidFill>
                <a:latin typeface="Calibri" panose="020F0502020204030204" pitchFamily="34" charset="0"/>
                <a:cs typeface="Calibri" panose="020F0502020204030204" pitchFamily="34" charset="0"/>
              </a:rPr>
              <a:t>’Open questions to start the conversation. </a:t>
            </a:r>
          </a:p>
          <a:p>
            <a:pPr>
              <a:lnSpc>
                <a:spcPct val="100000"/>
              </a:lnSpc>
              <a:spcBef>
                <a:spcPct val="20000"/>
              </a:spcBef>
              <a:buClr>
                <a:srgbClr val="30A5BE"/>
              </a:buClr>
            </a:pPr>
            <a:r>
              <a:rPr lang="en-GB" sz="2400" i="1" kern="0" dirty="0">
                <a:solidFill>
                  <a:srgbClr val="000000"/>
                </a:solidFill>
                <a:latin typeface="Calibri" panose="020F0502020204030204" pitchFamily="34" charset="0"/>
                <a:cs typeface="Calibri" panose="020F0502020204030204" pitchFamily="34" charset="0"/>
              </a:rPr>
              <a:t>The use of summaries back in the doctors own words can be powerful</a:t>
            </a:r>
          </a:p>
          <a:p>
            <a:pPr>
              <a:lnSpc>
                <a:spcPct val="100000"/>
              </a:lnSpc>
              <a:spcBef>
                <a:spcPct val="20000"/>
              </a:spcBef>
              <a:buClr>
                <a:srgbClr val="30A5BE"/>
              </a:buClr>
            </a:pPr>
            <a:r>
              <a:rPr lang="en-GB" sz="2400" i="1" kern="0" dirty="0">
                <a:solidFill>
                  <a:srgbClr val="000000"/>
                </a:solidFill>
                <a:latin typeface="Calibri" panose="020F0502020204030204" pitchFamily="34" charset="0"/>
                <a:cs typeface="Calibri" panose="020F0502020204030204" pitchFamily="34" charset="0"/>
              </a:rPr>
              <a:t>Extending questions to maintain and build the discussion </a:t>
            </a:r>
          </a:p>
          <a:p>
            <a:pPr lvl="1">
              <a:lnSpc>
                <a:spcPct val="100000"/>
              </a:lnSpc>
              <a:spcBef>
                <a:spcPct val="20000"/>
              </a:spcBef>
              <a:buClr>
                <a:srgbClr val="30A5BE"/>
              </a:buClr>
            </a:pPr>
            <a:r>
              <a:rPr lang="en-GB" sz="2200" i="1" kern="0" dirty="0">
                <a:solidFill>
                  <a:srgbClr val="000000"/>
                </a:solidFill>
                <a:latin typeface="Calibri" panose="020F0502020204030204" pitchFamily="34" charset="0"/>
                <a:cs typeface="Calibri" panose="020F0502020204030204" pitchFamily="34" charset="0"/>
              </a:rPr>
              <a:t>Develop that a bit more</a:t>
            </a:r>
          </a:p>
          <a:p>
            <a:pPr lvl="1">
              <a:lnSpc>
                <a:spcPct val="100000"/>
              </a:lnSpc>
              <a:spcBef>
                <a:spcPct val="20000"/>
              </a:spcBef>
              <a:buClr>
                <a:srgbClr val="30A5BE"/>
              </a:buClr>
            </a:pPr>
            <a:r>
              <a:rPr lang="en-GB" sz="2200" i="1" kern="0" dirty="0">
                <a:solidFill>
                  <a:srgbClr val="000000"/>
                </a:solidFill>
                <a:latin typeface="Calibri" panose="020F0502020204030204" pitchFamily="34" charset="0"/>
                <a:cs typeface="Calibri" panose="020F0502020204030204" pitchFamily="34" charset="0"/>
              </a:rPr>
              <a:t>What were your thoughts when you took these  actions or made the decision?</a:t>
            </a:r>
          </a:p>
          <a:p>
            <a:pPr>
              <a:lnSpc>
                <a:spcPct val="100000"/>
              </a:lnSpc>
              <a:spcBef>
                <a:spcPct val="20000"/>
              </a:spcBef>
              <a:buClr>
                <a:srgbClr val="30A5BE"/>
              </a:buClr>
            </a:pPr>
            <a:endParaRPr lang="en-GB" sz="2400" i="1" kern="0" dirty="0">
              <a:solidFill>
                <a:srgbClr val="000000"/>
              </a:solidFill>
              <a:latin typeface="Calibri" panose="020F0502020204030204" pitchFamily="34" charset="0"/>
              <a:cs typeface="Calibri" panose="020F0502020204030204" pitchFamily="34" charset="0"/>
            </a:endParaRPr>
          </a:p>
          <a:p>
            <a:pPr marL="0" indent="0">
              <a:buClr>
                <a:schemeClr val="tx1"/>
              </a:buClr>
              <a:buFont typeface="Arial" panose="020B0604020202020204" pitchFamily="34" charset="0"/>
              <a:buNone/>
            </a:pPr>
            <a:endParaRPr lang="en-GB" sz="2200" i="1" dirty="0">
              <a:latin typeface="Calibri" panose="020F0502020204030204" pitchFamily="34" charset="0"/>
              <a:cs typeface="Calibri" panose="020F0502020204030204" pitchFamily="34" charset="0"/>
            </a:endParaRPr>
          </a:p>
          <a:p>
            <a:endParaRPr lang="en-GB" sz="3200" dirty="0"/>
          </a:p>
        </p:txBody>
      </p:sp>
      <p:grpSp>
        <p:nvGrpSpPr>
          <p:cNvPr id="9" name="Group 8">
            <a:extLst>
              <a:ext uri="{FF2B5EF4-FFF2-40B4-BE49-F238E27FC236}">
                <a16:creationId xmlns:a16="http://schemas.microsoft.com/office/drawing/2014/main" xmlns="" id="{FB079324-7B6F-4A65-B65A-07A86839EA41}"/>
              </a:ext>
            </a:extLst>
          </p:cNvPr>
          <p:cNvGrpSpPr/>
          <p:nvPr/>
        </p:nvGrpSpPr>
        <p:grpSpPr>
          <a:xfrm>
            <a:off x="7969974" y="1505867"/>
            <a:ext cx="3314700" cy="3283801"/>
            <a:chOff x="4467225" y="1609724"/>
            <a:chExt cx="3314700" cy="3283801"/>
          </a:xfrm>
        </p:grpSpPr>
        <p:pic>
          <p:nvPicPr>
            <p:cNvPr id="11" name="Picture 10">
              <a:extLst>
                <a:ext uri="{FF2B5EF4-FFF2-40B4-BE49-F238E27FC236}">
                  <a16:creationId xmlns:a16="http://schemas.microsoft.com/office/drawing/2014/main" xmlns="" id="{7217F0BB-A0D3-4555-9542-FD5948978121}"/>
                </a:ext>
              </a:extLst>
            </p:cNvPr>
            <p:cNvPicPr>
              <a:picLocks noChangeAspect="1"/>
            </p:cNvPicPr>
            <p:nvPr/>
          </p:nvPicPr>
          <p:blipFill rotWithShape="1">
            <a:blip r:embed="rId3">
              <a:extLst>
                <a:ext uri="{28A0092B-C50C-407E-A947-70E740481C1C}">
                  <a14:useLocalDpi xmlns:a14="http://schemas.microsoft.com/office/drawing/2010/main" val="0"/>
                </a:ext>
              </a:extLst>
            </a:blip>
            <a:srcRect l="31943" t="12833" r="40870" b="39285"/>
            <a:stretch/>
          </p:blipFill>
          <p:spPr>
            <a:xfrm>
              <a:off x="4467225" y="1609724"/>
              <a:ext cx="3314700" cy="3283801"/>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xmlns="" id="{E603CFDE-5891-4A82-91BF-963ED06099C9}"/>
                </a:ext>
              </a:extLst>
            </p:cNvPr>
            <p:cNvSpPr txBox="1"/>
            <p:nvPr/>
          </p:nvSpPr>
          <p:spPr>
            <a:xfrm>
              <a:off x="4719782" y="2521527"/>
              <a:ext cx="1237147" cy="646331"/>
            </a:xfrm>
            <a:prstGeom prst="rect">
              <a:avLst/>
            </a:prstGeom>
            <a:noFill/>
          </p:spPr>
          <p:txBody>
            <a:bodyPr wrap="square" rtlCol="0">
              <a:spAutoFit/>
            </a:bodyPr>
            <a:lstStyle/>
            <a:p>
              <a:pPr algn="ct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What?</a:t>
              </a:r>
            </a:p>
            <a:p>
              <a:pPr algn="ct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(thinking)</a:t>
              </a:r>
              <a:endParaRPr lang="en-GB"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xmlns="" id="{9C35F68D-76CA-40CE-893A-7E1DFF09C188}"/>
                </a:ext>
              </a:extLst>
            </p:cNvPr>
            <p:cNvSpPr txBox="1"/>
            <p:nvPr/>
          </p:nvSpPr>
          <p:spPr>
            <a:xfrm>
              <a:off x="6235073" y="2521526"/>
              <a:ext cx="1237147" cy="646331"/>
            </a:xfrm>
            <a:prstGeom prst="rect">
              <a:avLst/>
            </a:prstGeom>
            <a:noFill/>
          </p:spPr>
          <p:txBody>
            <a:bodyPr wrap="square" rtlCol="0">
              <a:spAutoFit/>
            </a:bodyPr>
            <a:lstStyle/>
            <a:p>
              <a:pPr algn="ct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So what?</a:t>
              </a:r>
            </a:p>
            <a:p>
              <a:pPr algn="ct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(feeling)</a:t>
              </a:r>
              <a:endParaRPr lang="en-GB"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xmlns="" id="{F69678CF-ED23-46C2-BA51-173EE1EBA041}"/>
                </a:ext>
              </a:extLst>
            </p:cNvPr>
            <p:cNvSpPr txBox="1"/>
            <p:nvPr/>
          </p:nvSpPr>
          <p:spPr>
            <a:xfrm>
              <a:off x="5452424" y="3950291"/>
              <a:ext cx="1321756" cy="646331"/>
            </a:xfrm>
            <a:prstGeom prst="rect">
              <a:avLst/>
            </a:prstGeom>
            <a:noFill/>
          </p:spPr>
          <p:txBody>
            <a:bodyPr wrap="square" rtlCol="0">
              <a:spAutoFit/>
            </a:bodyPr>
            <a:lstStyle/>
            <a:p>
              <a:pPr algn="ct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Now what?</a:t>
              </a:r>
            </a:p>
            <a:p>
              <a:pPr algn="ct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(doing)</a:t>
              </a:r>
              <a:endParaRPr lang="en-GB"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3" name="Title 2">
            <a:extLst>
              <a:ext uri="{FF2B5EF4-FFF2-40B4-BE49-F238E27FC236}">
                <a16:creationId xmlns:a16="http://schemas.microsoft.com/office/drawing/2014/main" xmlns="" id="{893D57DB-6B66-44E3-BB30-7920C0208537}"/>
              </a:ext>
            </a:extLst>
          </p:cNvPr>
          <p:cNvSpPr>
            <a:spLocks noGrp="1"/>
          </p:cNvSpPr>
          <p:nvPr>
            <p:ph type="title"/>
          </p:nvPr>
        </p:nvSpPr>
        <p:spPr/>
        <p:txBody>
          <a:bodyPr/>
          <a:lstStyle/>
          <a:p>
            <a:r>
              <a:rPr lang="en-GB" dirty="0">
                <a:solidFill>
                  <a:srgbClr val="38A1D0"/>
                </a:solidFill>
                <a:latin typeface="Tahoma" panose="020B0604030504040204" pitchFamily="34" charset="0"/>
                <a:ea typeface="Tahoma" panose="020B0604030504040204" pitchFamily="34" charset="0"/>
                <a:cs typeface="Tahoma" panose="020B0604030504040204" pitchFamily="34" charset="0"/>
              </a:rPr>
              <a:t>Effective communication and the Framework</a:t>
            </a:r>
            <a:endParaRPr lang="en-GB" dirty="0"/>
          </a:p>
        </p:txBody>
      </p:sp>
    </p:spTree>
    <p:extLst>
      <p:ext uri="{BB962C8B-B14F-4D97-AF65-F5344CB8AC3E}">
        <p14:creationId xmlns:p14="http://schemas.microsoft.com/office/powerpoint/2010/main" val="270653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7A755E65-093E-4C54-A299-730BD98DB743}"/>
              </a:ext>
            </a:extLst>
          </p:cNvPr>
          <p:cNvSpPr txBox="1"/>
          <p:nvPr/>
        </p:nvSpPr>
        <p:spPr>
          <a:xfrm>
            <a:off x="8138159" y="4466503"/>
            <a:ext cx="2978331" cy="646331"/>
          </a:xfrm>
          <a:prstGeom prst="rect">
            <a:avLst/>
          </a:prstGeom>
          <a:noFill/>
        </p:spPr>
        <p:txBody>
          <a:bodyPr wrap="square" rtlCol="0">
            <a:spAutoFit/>
          </a:bodyPr>
          <a:lstStyle/>
          <a:p>
            <a:pPr lvl="0" algn="ctr"/>
            <a:r>
              <a:rPr lang="en-US" dirty="0">
                <a:solidFill>
                  <a:schemeClr val="bg1"/>
                </a:solidFill>
              </a:rPr>
              <a:t>Rebuild confidence in the process of reflection. </a:t>
            </a:r>
            <a:endParaRPr lang="en-GB" dirty="0">
              <a:solidFill>
                <a:schemeClr val="bg1"/>
              </a:solidFill>
            </a:endParaRPr>
          </a:p>
        </p:txBody>
      </p:sp>
      <p:sp>
        <p:nvSpPr>
          <p:cNvPr id="10" name="Content Placeholder 3">
            <a:extLst>
              <a:ext uri="{FF2B5EF4-FFF2-40B4-BE49-F238E27FC236}">
                <a16:creationId xmlns:a16="http://schemas.microsoft.com/office/drawing/2014/main" xmlns="" id="{F25803C8-B0C4-4B82-818B-F3AD964CDBB9}"/>
              </a:ext>
            </a:extLst>
          </p:cNvPr>
          <p:cNvSpPr txBox="1">
            <a:spLocks/>
          </p:cNvSpPr>
          <p:nvPr/>
        </p:nvSpPr>
        <p:spPr>
          <a:xfrm>
            <a:off x="1787893" y="1505867"/>
            <a:ext cx="6358495" cy="45339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ct val="20000"/>
              </a:spcBef>
              <a:buClr>
                <a:srgbClr val="000000"/>
              </a:buClr>
              <a:buNone/>
            </a:pPr>
            <a:r>
              <a:rPr lang="en-GB" sz="2600" b="1" kern="0" dirty="0">
                <a:solidFill>
                  <a:srgbClr val="000000"/>
                </a:solidFill>
                <a:latin typeface="Calibri" panose="020F0502020204030204" pitchFamily="34" charset="0"/>
                <a:cs typeface="Times New Roman" charset="0"/>
              </a:rPr>
              <a:t>So What</a:t>
            </a:r>
          </a:p>
          <a:p>
            <a:pPr>
              <a:lnSpc>
                <a:spcPct val="100000"/>
              </a:lnSpc>
              <a:spcBef>
                <a:spcPct val="20000"/>
              </a:spcBef>
              <a:buClr>
                <a:srgbClr val="30A5BE"/>
              </a:buClr>
            </a:pPr>
            <a:r>
              <a:rPr lang="en-GB" sz="2600" i="1" kern="0" dirty="0">
                <a:solidFill>
                  <a:srgbClr val="000000"/>
                </a:solidFill>
                <a:latin typeface="Calibri" panose="020F0502020204030204" pitchFamily="34" charset="0"/>
                <a:cs typeface="Calibri" panose="020F0502020204030204" pitchFamily="34" charset="0"/>
              </a:rPr>
              <a:t>‘How did you feel at the time of and after the experience, why was it important?’</a:t>
            </a:r>
          </a:p>
          <a:p>
            <a:pPr>
              <a:lnSpc>
                <a:spcPct val="100000"/>
              </a:lnSpc>
              <a:spcBef>
                <a:spcPct val="20000"/>
              </a:spcBef>
              <a:buClr>
                <a:srgbClr val="30A5BE"/>
              </a:buClr>
            </a:pPr>
            <a:r>
              <a:rPr lang="en-GB" sz="2600" i="1" kern="0" dirty="0">
                <a:solidFill>
                  <a:srgbClr val="000000"/>
                </a:solidFill>
                <a:latin typeface="Calibri" panose="020F0502020204030204" pitchFamily="34" charset="0"/>
                <a:cs typeface="Calibri" panose="020F0502020204030204" pitchFamily="34" charset="0"/>
              </a:rPr>
              <a:t>How do you think others would have felt?</a:t>
            </a:r>
          </a:p>
          <a:p>
            <a:pPr>
              <a:lnSpc>
                <a:spcPct val="100000"/>
              </a:lnSpc>
              <a:spcBef>
                <a:spcPct val="20000"/>
              </a:spcBef>
              <a:buClr>
                <a:srgbClr val="30A5BE"/>
              </a:buClr>
            </a:pPr>
            <a:endParaRPr lang="en-GB" sz="2600" i="1" kern="0" dirty="0">
              <a:solidFill>
                <a:srgbClr val="000000"/>
              </a:solidFill>
              <a:latin typeface="Calibri" panose="020F0502020204030204" pitchFamily="34" charset="0"/>
              <a:cs typeface="Calibri" panose="020F0502020204030204" pitchFamily="34" charset="0"/>
            </a:endParaRPr>
          </a:p>
          <a:p>
            <a:pPr marL="0" indent="0">
              <a:lnSpc>
                <a:spcPct val="100000"/>
              </a:lnSpc>
              <a:spcBef>
                <a:spcPct val="20000"/>
              </a:spcBef>
              <a:buClr>
                <a:srgbClr val="30A5BE"/>
              </a:buClr>
              <a:buNone/>
            </a:pPr>
            <a:r>
              <a:rPr lang="en-GB" sz="2600" b="1" kern="0" dirty="0">
                <a:solidFill>
                  <a:srgbClr val="000000"/>
                </a:solidFill>
                <a:latin typeface="Calibri" panose="020F0502020204030204" pitchFamily="34" charset="0"/>
                <a:cs typeface="Calibri" panose="020F0502020204030204" pitchFamily="34" charset="0"/>
              </a:rPr>
              <a:t>Now What </a:t>
            </a:r>
          </a:p>
          <a:p>
            <a:pPr>
              <a:lnSpc>
                <a:spcPct val="100000"/>
              </a:lnSpc>
              <a:spcBef>
                <a:spcPct val="20000"/>
              </a:spcBef>
              <a:buClr>
                <a:srgbClr val="30A5BE"/>
              </a:buClr>
            </a:pPr>
            <a:r>
              <a:rPr lang="en-GB" sz="2600" i="1" kern="0" dirty="0">
                <a:solidFill>
                  <a:srgbClr val="000000"/>
                </a:solidFill>
                <a:latin typeface="Calibri" panose="020F0502020204030204" pitchFamily="34" charset="0"/>
                <a:cs typeface="Calibri" panose="020F0502020204030204" pitchFamily="34" charset="0"/>
              </a:rPr>
              <a:t>’What can you learn from or do differently next time’?</a:t>
            </a:r>
          </a:p>
          <a:p>
            <a:pPr>
              <a:lnSpc>
                <a:spcPct val="100000"/>
              </a:lnSpc>
              <a:spcBef>
                <a:spcPct val="20000"/>
              </a:spcBef>
              <a:buClr>
                <a:srgbClr val="30A5BE"/>
              </a:buClr>
            </a:pPr>
            <a:r>
              <a:rPr lang="en-GB" sz="2600" i="1" kern="0" dirty="0">
                <a:solidFill>
                  <a:srgbClr val="000000"/>
                </a:solidFill>
                <a:latin typeface="Calibri" panose="020F0502020204030204" pitchFamily="34" charset="0"/>
                <a:cs typeface="Calibri" panose="020F0502020204030204" pitchFamily="34" charset="0"/>
              </a:rPr>
              <a:t>Are there any system or process changes required?</a:t>
            </a:r>
          </a:p>
          <a:p>
            <a:pPr>
              <a:lnSpc>
                <a:spcPct val="100000"/>
              </a:lnSpc>
              <a:spcBef>
                <a:spcPct val="20000"/>
              </a:spcBef>
              <a:buClr>
                <a:srgbClr val="30A5BE"/>
              </a:buClr>
            </a:pPr>
            <a:r>
              <a:rPr lang="en-GB" sz="2600" i="1" kern="0" dirty="0">
                <a:solidFill>
                  <a:srgbClr val="000000"/>
                </a:solidFill>
                <a:latin typeface="Calibri" panose="020F0502020204030204" pitchFamily="34" charset="0"/>
                <a:cs typeface="Calibri" panose="020F0502020204030204" pitchFamily="34" charset="0"/>
              </a:rPr>
              <a:t>How are you going to take these forward?</a:t>
            </a:r>
          </a:p>
          <a:p>
            <a:pPr marL="0" indent="0">
              <a:buClr>
                <a:schemeClr val="tx1"/>
              </a:buClr>
              <a:buFont typeface="Arial" panose="020B0604020202020204" pitchFamily="34" charset="0"/>
              <a:buNone/>
            </a:pPr>
            <a:endParaRPr lang="en-GB" sz="2200" i="1" dirty="0">
              <a:latin typeface="Calibri" panose="020F0502020204030204" pitchFamily="34" charset="0"/>
              <a:cs typeface="Calibri" panose="020F0502020204030204" pitchFamily="34" charset="0"/>
            </a:endParaRPr>
          </a:p>
          <a:p>
            <a:endParaRPr lang="en-GB" sz="3200" dirty="0"/>
          </a:p>
        </p:txBody>
      </p:sp>
      <p:grpSp>
        <p:nvGrpSpPr>
          <p:cNvPr id="9" name="Group 8">
            <a:extLst>
              <a:ext uri="{FF2B5EF4-FFF2-40B4-BE49-F238E27FC236}">
                <a16:creationId xmlns:a16="http://schemas.microsoft.com/office/drawing/2014/main" xmlns="" id="{FB079324-7B6F-4A65-B65A-07A86839EA41}"/>
              </a:ext>
            </a:extLst>
          </p:cNvPr>
          <p:cNvGrpSpPr/>
          <p:nvPr/>
        </p:nvGrpSpPr>
        <p:grpSpPr>
          <a:xfrm>
            <a:off x="7969974" y="1505867"/>
            <a:ext cx="3314700" cy="3283801"/>
            <a:chOff x="4467225" y="1609724"/>
            <a:chExt cx="3314700" cy="3283801"/>
          </a:xfrm>
        </p:grpSpPr>
        <p:pic>
          <p:nvPicPr>
            <p:cNvPr id="11" name="Picture 10">
              <a:extLst>
                <a:ext uri="{FF2B5EF4-FFF2-40B4-BE49-F238E27FC236}">
                  <a16:creationId xmlns:a16="http://schemas.microsoft.com/office/drawing/2014/main" xmlns="" id="{7217F0BB-A0D3-4555-9542-FD5948978121}"/>
                </a:ext>
              </a:extLst>
            </p:cNvPr>
            <p:cNvPicPr>
              <a:picLocks noChangeAspect="1"/>
            </p:cNvPicPr>
            <p:nvPr/>
          </p:nvPicPr>
          <p:blipFill rotWithShape="1">
            <a:blip r:embed="rId3">
              <a:extLst>
                <a:ext uri="{28A0092B-C50C-407E-A947-70E740481C1C}">
                  <a14:useLocalDpi xmlns:a14="http://schemas.microsoft.com/office/drawing/2010/main" val="0"/>
                </a:ext>
              </a:extLst>
            </a:blip>
            <a:srcRect l="31943" t="12833" r="40870" b="39285"/>
            <a:stretch/>
          </p:blipFill>
          <p:spPr>
            <a:xfrm>
              <a:off x="4467225" y="1609724"/>
              <a:ext cx="3314700" cy="3283801"/>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xmlns="" id="{E603CFDE-5891-4A82-91BF-963ED06099C9}"/>
                </a:ext>
              </a:extLst>
            </p:cNvPr>
            <p:cNvSpPr txBox="1"/>
            <p:nvPr/>
          </p:nvSpPr>
          <p:spPr>
            <a:xfrm>
              <a:off x="4719782" y="2521527"/>
              <a:ext cx="1237147" cy="646331"/>
            </a:xfrm>
            <a:prstGeom prst="rect">
              <a:avLst/>
            </a:prstGeom>
            <a:noFill/>
          </p:spPr>
          <p:txBody>
            <a:bodyPr wrap="square" rtlCol="0">
              <a:spAutoFit/>
            </a:bodyPr>
            <a:lstStyle/>
            <a:p>
              <a:pPr algn="ct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What?</a:t>
              </a:r>
            </a:p>
            <a:p>
              <a:pPr algn="ct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(thinking)</a:t>
              </a:r>
              <a:endParaRPr lang="en-GB"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xmlns="" id="{9C35F68D-76CA-40CE-893A-7E1DFF09C188}"/>
                </a:ext>
              </a:extLst>
            </p:cNvPr>
            <p:cNvSpPr txBox="1"/>
            <p:nvPr/>
          </p:nvSpPr>
          <p:spPr>
            <a:xfrm>
              <a:off x="6235073" y="2521526"/>
              <a:ext cx="1237147" cy="646331"/>
            </a:xfrm>
            <a:prstGeom prst="rect">
              <a:avLst/>
            </a:prstGeom>
            <a:noFill/>
          </p:spPr>
          <p:txBody>
            <a:bodyPr wrap="square" rtlCol="0">
              <a:spAutoFit/>
            </a:bodyPr>
            <a:lstStyle/>
            <a:p>
              <a:pPr algn="ct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So what?</a:t>
              </a:r>
            </a:p>
            <a:p>
              <a:pPr algn="ct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(feeling)</a:t>
              </a:r>
              <a:endParaRPr lang="en-GB"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xmlns="" id="{F69678CF-ED23-46C2-BA51-173EE1EBA041}"/>
                </a:ext>
              </a:extLst>
            </p:cNvPr>
            <p:cNvSpPr txBox="1"/>
            <p:nvPr/>
          </p:nvSpPr>
          <p:spPr>
            <a:xfrm>
              <a:off x="5452424" y="3950291"/>
              <a:ext cx="1321756" cy="646331"/>
            </a:xfrm>
            <a:prstGeom prst="rect">
              <a:avLst/>
            </a:prstGeom>
            <a:noFill/>
          </p:spPr>
          <p:txBody>
            <a:bodyPr wrap="square" rtlCol="0">
              <a:spAutoFit/>
            </a:bodyPr>
            <a:lstStyle/>
            <a:p>
              <a:pPr algn="ct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Now what?</a:t>
              </a:r>
            </a:p>
            <a:p>
              <a:pPr algn="ct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(doing)</a:t>
              </a:r>
              <a:endParaRPr lang="en-GB"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3" name="Title 2">
            <a:extLst>
              <a:ext uri="{FF2B5EF4-FFF2-40B4-BE49-F238E27FC236}">
                <a16:creationId xmlns:a16="http://schemas.microsoft.com/office/drawing/2014/main" xmlns="" id="{893D57DB-6B66-44E3-BB30-7920C0208537}"/>
              </a:ext>
            </a:extLst>
          </p:cNvPr>
          <p:cNvSpPr>
            <a:spLocks noGrp="1"/>
          </p:cNvSpPr>
          <p:nvPr>
            <p:ph type="title"/>
          </p:nvPr>
        </p:nvSpPr>
        <p:spPr/>
        <p:txBody>
          <a:bodyPr/>
          <a:lstStyle/>
          <a:p>
            <a:r>
              <a:rPr lang="en-GB" dirty="0">
                <a:solidFill>
                  <a:srgbClr val="38A1D0"/>
                </a:solidFill>
                <a:latin typeface="Tahoma" panose="020B0604030504040204" pitchFamily="34" charset="0"/>
                <a:ea typeface="Tahoma" panose="020B0604030504040204" pitchFamily="34" charset="0"/>
                <a:cs typeface="Tahoma" panose="020B0604030504040204" pitchFamily="34" charset="0"/>
              </a:rPr>
              <a:t>Effective communication and the Framework</a:t>
            </a:r>
            <a:endParaRPr lang="en-GB" dirty="0"/>
          </a:p>
        </p:txBody>
      </p:sp>
    </p:spTree>
    <p:extLst>
      <p:ext uri="{BB962C8B-B14F-4D97-AF65-F5344CB8AC3E}">
        <p14:creationId xmlns:p14="http://schemas.microsoft.com/office/powerpoint/2010/main" val="78294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8A1D0"/>
                </a:solidFill>
                <a:latin typeface="Tahoma" panose="020B0604030504040204" pitchFamily="34" charset="0"/>
                <a:ea typeface="Tahoma" panose="020B0604030504040204" pitchFamily="34" charset="0"/>
                <a:cs typeface="Tahoma" panose="020B0604030504040204" pitchFamily="34" charset="0"/>
              </a:rPr>
              <a:t>Quick pairs exercise - Reflection</a:t>
            </a:r>
            <a:endParaRPr lang="en-GB" dirty="0"/>
          </a:p>
        </p:txBody>
      </p:sp>
      <p:sp>
        <p:nvSpPr>
          <p:cNvPr id="5" name="Rectangle 4"/>
          <p:cNvSpPr/>
          <p:nvPr/>
        </p:nvSpPr>
        <p:spPr>
          <a:xfrm>
            <a:off x="3810000" y="2413339"/>
            <a:ext cx="4572000" cy="2031325"/>
          </a:xfrm>
          <a:prstGeom prst="rect">
            <a:avLst/>
          </a:prstGeom>
        </p:spPr>
        <p:txBody>
          <a:bodyPr>
            <a:spAutoFit/>
          </a:bodyPr>
          <a:lstStyle/>
          <a:p>
            <a:endParaRPr lang="en-GB" dirty="0"/>
          </a:p>
          <a:p>
            <a:endParaRPr lang="en-GB" dirty="0"/>
          </a:p>
          <a:p>
            <a:endParaRPr lang="en-GB" dirty="0"/>
          </a:p>
          <a:p>
            <a:endParaRPr lang="en-GB" dirty="0"/>
          </a:p>
          <a:p>
            <a:endParaRPr lang="en-GB" dirty="0"/>
          </a:p>
          <a:p>
            <a:endParaRPr lang="en-GB" dirty="0"/>
          </a:p>
          <a:p>
            <a:endParaRPr lang="en-GB" dirty="0"/>
          </a:p>
        </p:txBody>
      </p:sp>
      <p:sp>
        <p:nvSpPr>
          <p:cNvPr id="9" name="Content Placeholder 8"/>
          <p:cNvSpPr>
            <a:spLocks noGrp="1"/>
          </p:cNvSpPr>
          <p:nvPr>
            <p:ph idx="1"/>
          </p:nvPr>
        </p:nvSpPr>
        <p:spPr>
          <a:xfrm>
            <a:off x="2063552" y="1438275"/>
            <a:ext cx="8064897" cy="4533900"/>
          </a:xfrm>
        </p:spPr>
        <p:txBody>
          <a:bodyPr/>
          <a:lstStyle/>
          <a:p>
            <a:pPr marL="0" indent="0">
              <a:buNone/>
            </a:pPr>
            <a:r>
              <a:rPr lang="en-GB" sz="2200" b="1" dirty="0"/>
              <a:t>Have a chat with your neighbour and find out </a:t>
            </a:r>
          </a:p>
          <a:p>
            <a:r>
              <a:rPr lang="en-GB" sz="2200" dirty="0"/>
              <a:t>How confident they feel reflecting on their own practice.</a:t>
            </a:r>
          </a:p>
          <a:p>
            <a:r>
              <a:rPr lang="en-GB" sz="2200" dirty="0"/>
              <a:t>How confident they are managing/having a reflective discussion in supervision or appraisal.</a:t>
            </a:r>
          </a:p>
          <a:p>
            <a:r>
              <a:rPr lang="en-GB" sz="2200" dirty="0"/>
              <a:t>What are their concerns or worries about reflection? </a:t>
            </a:r>
          </a:p>
          <a:p>
            <a:r>
              <a:rPr lang="en-GB" sz="2200" dirty="0"/>
              <a:t>What are the benefits of being a reflective practitioner?</a:t>
            </a:r>
          </a:p>
          <a:p>
            <a:pPr marL="0" indent="0" algn="ctr">
              <a:buNone/>
            </a:pPr>
            <a:r>
              <a:rPr lang="en-GB" sz="2200" dirty="0"/>
              <a:t>(5 minutes maximum for exercise)</a:t>
            </a:r>
          </a:p>
          <a:p>
            <a:pPr marL="0" indent="0">
              <a:buNone/>
            </a:pPr>
            <a:endParaRPr lang="en-GB" sz="2200" b="1" dirty="0"/>
          </a:p>
          <a:p>
            <a:pPr marL="0" indent="0">
              <a:buNone/>
            </a:pPr>
            <a:r>
              <a:rPr lang="en-GB" sz="2200" b="1" dirty="0"/>
              <a:t>Be ready to feed back your partner’s response to the group.</a:t>
            </a:r>
          </a:p>
          <a:p>
            <a:endParaRPr lang="en-GB" sz="2200" dirty="0"/>
          </a:p>
        </p:txBody>
      </p:sp>
    </p:spTree>
    <p:extLst>
      <p:ext uri="{BB962C8B-B14F-4D97-AF65-F5344CB8AC3E}">
        <p14:creationId xmlns:p14="http://schemas.microsoft.com/office/powerpoint/2010/main" val="48722020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7A755E65-093E-4C54-A299-730BD98DB743}"/>
              </a:ext>
            </a:extLst>
          </p:cNvPr>
          <p:cNvSpPr txBox="1"/>
          <p:nvPr/>
        </p:nvSpPr>
        <p:spPr>
          <a:xfrm>
            <a:off x="8138159" y="4466503"/>
            <a:ext cx="2978331"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Rebuild confidence in the process of reflection. </a:t>
            </a:r>
            <a:endParaRPr kumimoji="0" lang="en-GB"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0" name="Content Placeholder 3">
            <a:extLst>
              <a:ext uri="{FF2B5EF4-FFF2-40B4-BE49-F238E27FC236}">
                <a16:creationId xmlns:a16="http://schemas.microsoft.com/office/drawing/2014/main" xmlns="" id="{F25803C8-B0C4-4B82-818B-F3AD964CDBB9}"/>
              </a:ext>
            </a:extLst>
          </p:cNvPr>
          <p:cNvSpPr txBox="1">
            <a:spLocks/>
          </p:cNvSpPr>
          <p:nvPr/>
        </p:nvSpPr>
        <p:spPr>
          <a:xfrm>
            <a:off x="5303912" y="1484784"/>
            <a:ext cx="5947614" cy="4335308"/>
          </a:xfrm>
          <a:prstGeom prst="rect">
            <a:avLst/>
          </a:prstGeom>
          <a:solidFill>
            <a:srgbClr val="30A5BE"/>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000000"/>
              </a:buClr>
              <a:buSzTx/>
              <a:buFont typeface="Arial" panose="020B0604020202020204" pitchFamily="34" charset="0"/>
              <a:buNone/>
              <a:tabLst/>
              <a:defRPr/>
            </a:pPr>
            <a:r>
              <a:rPr kumimoji="0" lang="en-GB" sz="2400" b="1" i="0" u="none" strike="noStrike" kern="0" cap="none" spc="0" normalizeH="0" baseline="0" noProof="0" dirty="0">
                <a:ln>
                  <a:noFill/>
                </a:ln>
                <a:solidFill>
                  <a:schemeClr val="bg1"/>
                </a:solidFill>
                <a:effectLst/>
                <a:uLnTx/>
                <a:uFillTx/>
                <a:latin typeface="Calibri" panose="020F0502020204030204" pitchFamily="34" charset="0"/>
                <a:ea typeface="+mn-ea"/>
                <a:cs typeface="Times New Roman" charset="0"/>
              </a:rPr>
              <a:t>Check out</a:t>
            </a:r>
          </a:p>
          <a:p>
            <a:pPr marL="228600" marR="0" lvl="0" indent="-228600" algn="l" defTabSz="914400" rtl="0" eaLnBrk="1" fontAlgn="base" latinLnBrk="0" hangingPunct="1">
              <a:lnSpc>
                <a:spcPct val="100000"/>
              </a:lnSpc>
              <a:spcBef>
                <a:spcPct val="20000"/>
              </a:spcBef>
              <a:spcAft>
                <a:spcPct val="0"/>
              </a:spcAft>
              <a:buClr>
                <a:srgbClr val="30A5BE"/>
              </a:buClr>
              <a:buSzTx/>
              <a:buFont typeface="Arial" panose="020B0604020202020204" pitchFamily="34" charset="0"/>
              <a:buChar char="•"/>
              <a:tabLst/>
              <a:defRPr/>
            </a:pPr>
            <a:r>
              <a:rPr kumimoji="0" lang="en-GB" sz="2400" b="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A mismatch of understanding can lead to ongoing confusion and distress leading to inappropriate reflection and learning</a:t>
            </a:r>
          </a:p>
          <a:p>
            <a:pPr marL="228600" marR="0" lvl="0" indent="-228600" algn="l" defTabSz="914400" rtl="0" eaLnBrk="1" fontAlgn="base" latinLnBrk="0" hangingPunct="1">
              <a:lnSpc>
                <a:spcPct val="100000"/>
              </a:lnSpc>
              <a:spcBef>
                <a:spcPct val="20000"/>
              </a:spcBef>
              <a:spcAft>
                <a:spcPct val="0"/>
              </a:spcAft>
              <a:buClr>
                <a:srgbClr val="30A5BE"/>
              </a:buClr>
              <a:buSzTx/>
              <a:buFont typeface="Arial" panose="020B0604020202020204" pitchFamily="34" charset="0"/>
              <a:buChar char="•"/>
              <a:tabLst/>
              <a:defRPr/>
            </a:pPr>
            <a:endParaRPr kumimoji="0" lang="en-GB" sz="2400" b="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p>
            <a:pPr marL="228600" marR="0" lvl="0" indent="-228600" algn="l" defTabSz="914400" rtl="0" eaLnBrk="1" fontAlgn="base" latinLnBrk="0" hangingPunct="1">
              <a:lnSpc>
                <a:spcPct val="100000"/>
              </a:lnSpc>
              <a:spcBef>
                <a:spcPct val="20000"/>
              </a:spcBef>
              <a:spcAft>
                <a:spcPct val="0"/>
              </a:spcAft>
              <a:buClr>
                <a:srgbClr val="30A5BE"/>
              </a:buClr>
              <a:buSzTx/>
              <a:buFont typeface="Arial" panose="020B0604020202020204" pitchFamily="34" charset="0"/>
              <a:buChar char="•"/>
              <a:tabLst/>
              <a:defRPr/>
            </a:pPr>
            <a:r>
              <a:rPr kumimoji="0" lang="en-GB" sz="2400" b="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This is particularly important if there are cross cultural differences </a:t>
            </a:r>
          </a:p>
          <a:p>
            <a:pPr marL="228600" marR="0" lvl="0" indent="-228600" algn="l" defTabSz="914400" rtl="0" eaLnBrk="1" fontAlgn="base" latinLnBrk="0" hangingPunct="1">
              <a:lnSpc>
                <a:spcPct val="100000"/>
              </a:lnSpc>
              <a:spcBef>
                <a:spcPct val="20000"/>
              </a:spcBef>
              <a:spcAft>
                <a:spcPct val="0"/>
              </a:spcAft>
              <a:buClr>
                <a:srgbClr val="30A5BE"/>
              </a:buClr>
              <a:buSzTx/>
              <a:buFont typeface="Arial" panose="020B0604020202020204" pitchFamily="34" charset="0"/>
              <a:buChar char="•"/>
              <a:tabLst/>
              <a:defRPr/>
            </a:pPr>
            <a:endParaRPr kumimoji="0" lang="en-GB" sz="2400" b="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p>
            <a:pPr marL="228600" marR="0" lvl="0" indent="-228600" algn="l" defTabSz="914400" rtl="0" eaLnBrk="1" fontAlgn="base" latinLnBrk="0" hangingPunct="1">
              <a:lnSpc>
                <a:spcPct val="100000"/>
              </a:lnSpc>
              <a:spcBef>
                <a:spcPct val="20000"/>
              </a:spcBef>
              <a:spcAft>
                <a:spcPct val="0"/>
              </a:spcAft>
              <a:buClr>
                <a:srgbClr val="30A5BE"/>
              </a:buClr>
              <a:buSzTx/>
              <a:buFont typeface="Arial" panose="020B0604020202020204" pitchFamily="34" charset="0"/>
              <a:buChar char="•"/>
              <a:tabLst/>
              <a:defRPr/>
            </a:pPr>
            <a:r>
              <a:rPr kumimoji="0" lang="en-GB" sz="2400" b="0" u="none" kern="1200" cap="none" spc="0" normalizeH="0" noProof="0" dirty="0">
                <a:ln>
                  <a:noFill/>
                </a:ln>
                <a:solidFill>
                  <a:schemeClr val="bg1"/>
                </a:solidFill>
                <a:effectLst/>
                <a:uLnTx/>
                <a:uFillTx/>
                <a:latin typeface="Calibri" panose="020F0502020204030204" pitchFamily="34" charset="0"/>
                <a:ea typeface="+mn-ea"/>
                <a:cs typeface="Calibri" panose="020F0502020204030204" pitchFamily="34" charset="0"/>
              </a:rPr>
              <a:t>At the end of the </a:t>
            </a:r>
            <a:r>
              <a:rPr lang="en-GB" sz="2400" dirty="0">
                <a:solidFill>
                  <a:schemeClr val="bg1"/>
                </a:solidFill>
                <a:latin typeface="Calibri" panose="020F0502020204030204" pitchFamily="34" charset="0"/>
                <a:cs typeface="Calibri" panose="020F0502020204030204" pitchFamily="34" charset="0"/>
              </a:rPr>
              <a:t>discussion</a:t>
            </a:r>
            <a:r>
              <a:rPr kumimoji="0" lang="en-GB" sz="2400" b="0" u="none" kern="1200" cap="none" spc="0" normalizeH="0" noProof="0" dirty="0">
                <a:ln>
                  <a:noFill/>
                </a:ln>
                <a:solidFill>
                  <a:schemeClr val="bg1"/>
                </a:solidFill>
                <a:effectLst/>
                <a:uLnTx/>
                <a:uFillTx/>
                <a:latin typeface="Calibri" panose="020F0502020204030204" pitchFamily="34" charset="0"/>
                <a:ea typeface="+mn-ea"/>
                <a:cs typeface="Calibri" panose="020F0502020204030204" pitchFamily="34" charset="0"/>
              </a:rPr>
              <a:t> ask the </a:t>
            </a:r>
            <a:r>
              <a:rPr lang="en-GB" sz="2400" dirty="0">
                <a:solidFill>
                  <a:schemeClr val="bg1"/>
                </a:solidFill>
                <a:latin typeface="Calibri" panose="020F0502020204030204" pitchFamily="34" charset="0"/>
                <a:cs typeface="Calibri" panose="020F0502020204030204" pitchFamily="34" charset="0"/>
              </a:rPr>
              <a:t>individual</a:t>
            </a:r>
            <a:r>
              <a:rPr kumimoji="0" lang="en-GB" sz="2400" b="0" u="none" kern="1200" cap="none" spc="0" normalizeH="0" noProof="0" dirty="0">
                <a:ln>
                  <a:noFill/>
                </a:ln>
                <a:solidFill>
                  <a:schemeClr val="bg1"/>
                </a:solidFill>
                <a:effectLst/>
                <a:uLnTx/>
                <a:uFillTx/>
                <a:latin typeface="Calibri" panose="020F0502020204030204" pitchFamily="34" charset="0"/>
                <a:ea typeface="+mn-ea"/>
                <a:cs typeface="Calibri" panose="020F0502020204030204" pitchFamily="34" charset="0"/>
              </a:rPr>
              <a:t> what they have understood from the conversation and will take away. </a:t>
            </a:r>
          </a:p>
          <a:p>
            <a:pPr marL="228600" marR="0" lvl="0" indent="-228600" algn="l" defTabSz="914400" rtl="0" eaLnBrk="1" fontAlgn="base" latinLnBrk="0" hangingPunct="1">
              <a:lnSpc>
                <a:spcPct val="100000"/>
              </a:lnSpc>
              <a:spcBef>
                <a:spcPct val="20000"/>
              </a:spcBef>
              <a:spcAft>
                <a:spcPct val="0"/>
              </a:spcAft>
              <a:buClr>
                <a:srgbClr val="30A5BE"/>
              </a:buClr>
              <a:buSzTx/>
              <a:buFont typeface="Arial" panose="020B0604020202020204" pitchFamily="34" charset="0"/>
              <a:buChar char="•"/>
              <a:tabLst/>
              <a:defRPr/>
            </a:pPr>
            <a:endParaRPr kumimoji="0" lang="en-GB" sz="22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srgbClr val="000000"/>
              </a:solidFill>
              <a:effectLst/>
              <a:uLnTx/>
              <a:uFillTx/>
              <a:latin typeface="Tahoma"/>
              <a:ea typeface="+mn-ea"/>
              <a:cs typeface="+mn-cs"/>
            </a:endParaRPr>
          </a:p>
        </p:txBody>
      </p:sp>
      <p:sp>
        <p:nvSpPr>
          <p:cNvPr id="3" name="Title 2">
            <a:extLst>
              <a:ext uri="{FF2B5EF4-FFF2-40B4-BE49-F238E27FC236}">
                <a16:creationId xmlns:a16="http://schemas.microsoft.com/office/drawing/2014/main" xmlns="" id="{893D57DB-6B66-44E3-BB30-7920C0208537}"/>
              </a:ext>
            </a:extLst>
          </p:cNvPr>
          <p:cNvSpPr>
            <a:spLocks noGrp="1"/>
          </p:cNvSpPr>
          <p:nvPr>
            <p:ph type="title"/>
          </p:nvPr>
        </p:nvSpPr>
        <p:spPr/>
        <p:txBody>
          <a:bodyPr/>
          <a:lstStyle/>
          <a:p>
            <a:r>
              <a:rPr lang="en-GB" dirty="0">
                <a:solidFill>
                  <a:srgbClr val="38A1D0"/>
                </a:solidFill>
                <a:latin typeface="Tahoma" panose="020B0604030504040204" pitchFamily="34" charset="0"/>
                <a:ea typeface="Tahoma" panose="020B0604030504040204" pitchFamily="34" charset="0"/>
                <a:cs typeface="Tahoma" panose="020B0604030504040204" pitchFamily="34" charset="0"/>
              </a:rPr>
              <a:t>Avoiding confused messages</a:t>
            </a:r>
            <a:endParaRPr lang="en-GB" dirty="0"/>
          </a:p>
        </p:txBody>
      </p:sp>
      <p:pic>
        <p:nvPicPr>
          <p:cNvPr id="4" name="Picture 3" descr="A person looking at the camera&#10;&#10;Description automatically generated">
            <a:extLst>
              <a:ext uri="{FF2B5EF4-FFF2-40B4-BE49-F238E27FC236}">
                <a16:creationId xmlns:a16="http://schemas.microsoft.com/office/drawing/2014/main" xmlns="" id="{401B5D36-735C-4C67-A35B-C17C8F83F8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447" y="1484784"/>
            <a:ext cx="3663730" cy="2060848"/>
          </a:xfrm>
          <a:prstGeom prst="rect">
            <a:avLst/>
          </a:prstGeom>
        </p:spPr>
      </p:pic>
      <p:pic>
        <p:nvPicPr>
          <p:cNvPr id="6" name="Picture 5" descr="A person standing in front of a window&#10;&#10;Description automatically generated">
            <a:extLst>
              <a:ext uri="{FF2B5EF4-FFF2-40B4-BE49-F238E27FC236}">
                <a16:creationId xmlns:a16="http://schemas.microsoft.com/office/drawing/2014/main" xmlns="" id="{F49564D4-8E15-4814-AA6F-ABD02D0D25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442" y="3759243"/>
            <a:ext cx="3663731" cy="2060849"/>
          </a:xfrm>
          <a:prstGeom prst="rect">
            <a:avLst/>
          </a:prstGeom>
        </p:spPr>
      </p:pic>
    </p:spTree>
    <p:extLst>
      <p:ext uri="{BB962C8B-B14F-4D97-AF65-F5344CB8AC3E}">
        <p14:creationId xmlns:p14="http://schemas.microsoft.com/office/powerpoint/2010/main" val="381585717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4000" advClick="0" advTm="13000">
        <p159:morph option="byObject"/>
      </p:transition>
    </mc:Choice>
    <mc:Fallback>
      <p:transition spd="slow" advClick="0" advTm="13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E1A5624-9EF9-4159-BC78-0FFB263F83EC}"/>
              </a:ext>
            </a:extLst>
          </p:cNvPr>
          <p:cNvSpPr/>
          <p:nvPr/>
        </p:nvSpPr>
        <p:spPr>
          <a:xfrm>
            <a:off x="1" y="0"/>
            <a:ext cx="12192000" cy="6858000"/>
          </a:xfrm>
          <a:prstGeom prst="rect">
            <a:avLst/>
          </a:prstGeom>
          <a:solidFill>
            <a:srgbClr val="FFFFFF">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xmlns="" id="{48801E3C-7C42-4DAD-A6E5-0DECF0A80A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2" name="Title 1">
            <a:extLst>
              <a:ext uri="{FF2B5EF4-FFF2-40B4-BE49-F238E27FC236}">
                <a16:creationId xmlns:a16="http://schemas.microsoft.com/office/drawing/2014/main" xmlns="" id="{D1C2DCE5-25FC-45E7-BD19-792F0D01B74B}"/>
              </a:ext>
            </a:extLst>
          </p:cNvPr>
          <p:cNvSpPr>
            <a:spLocks noGrp="1"/>
          </p:cNvSpPr>
          <p:nvPr>
            <p:ph type="title"/>
          </p:nvPr>
        </p:nvSpPr>
        <p:spPr>
          <a:xfrm>
            <a:off x="479375" y="1542236"/>
            <a:ext cx="5476058" cy="590620"/>
          </a:xfrm>
          <a:solidFill>
            <a:srgbClr val="FFFFFF"/>
          </a:solidFill>
          <a:ln>
            <a:noFill/>
          </a:ln>
        </p:spPr>
        <p:txBody>
          <a:bodyPr>
            <a:normAutofit/>
          </a:bodyPr>
          <a:lstStyle/>
          <a:p>
            <a:pPr algn="ctr"/>
            <a:r>
              <a:rPr lang="en-GB" sz="2800" dirty="0">
                <a:solidFill>
                  <a:srgbClr val="55A9D5"/>
                </a:solidFill>
                <a:latin typeface="Tahoma" panose="020B0604030504040204" pitchFamily="34" charset="0"/>
                <a:ea typeface="Tahoma" panose="020B0604030504040204" pitchFamily="34" charset="0"/>
                <a:cs typeface="Tahoma" panose="020B0604030504040204" pitchFamily="34" charset="0"/>
              </a:rPr>
              <a:t>2</a:t>
            </a:r>
            <a:r>
              <a:rPr lang="en-GB" sz="2800" baseline="30000" dirty="0">
                <a:solidFill>
                  <a:srgbClr val="55A9D5"/>
                </a:solidFill>
                <a:latin typeface="Tahoma" panose="020B0604030504040204" pitchFamily="34" charset="0"/>
                <a:ea typeface="Tahoma" panose="020B0604030504040204" pitchFamily="34" charset="0"/>
                <a:cs typeface="Tahoma" panose="020B0604030504040204" pitchFamily="34" charset="0"/>
              </a:rPr>
              <a:t>nd</a:t>
            </a:r>
            <a:r>
              <a:rPr lang="en-GB" sz="2800" dirty="0">
                <a:solidFill>
                  <a:srgbClr val="55A9D5"/>
                </a:solidFill>
                <a:latin typeface="Tahoma" panose="020B0604030504040204" pitchFamily="34" charset="0"/>
                <a:ea typeface="Tahoma" panose="020B0604030504040204" pitchFamily="34" charset="0"/>
                <a:cs typeface="Tahoma" panose="020B0604030504040204" pitchFamily="34" charset="0"/>
              </a:rPr>
              <a:t> meeting</a:t>
            </a:r>
          </a:p>
        </p:txBody>
      </p:sp>
      <p:sp>
        <p:nvSpPr>
          <p:cNvPr id="3" name="Content Placeholder 2">
            <a:extLst>
              <a:ext uri="{FF2B5EF4-FFF2-40B4-BE49-F238E27FC236}">
                <a16:creationId xmlns:a16="http://schemas.microsoft.com/office/drawing/2014/main" xmlns="" id="{4F0484E1-0D21-4F41-B615-02F41B2E70F2}"/>
              </a:ext>
            </a:extLst>
          </p:cNvPr>
          <p:cNvSpPr>
            <a:spLocks noGrp="1"/>
          </p:cNvSpPr>
          <p:nvPr>
            <p:ph idx="1"/>
          </p:nvPr>
        </p:nvSpPr>
        <p:spPr>
          <a:xfrm>
            <a:off x="6085384" y="1537260"/>
            <a:ext cx="5976664" cy="3888432"/>
          </a:xfrm>
          <a:solidFill>
            <a:srgbClr val="30A5BE"/>
          </a:solidFill>
          <a:ln>
            <a:noFill/>
          </a:ln>
        </p:spPr>
        <p:txBody>
          <a:bodyPr/>
          <a:lstStyle/>
          <a:p>
            <a:pPr marL="0" lvl="0" indent="0" fontAlgn="base">
              <a:lnSpc>
                <a:spcPct val="100000"/>
              </a:lnSpc>
              <a:spcBef>
                <a:spcPct val="0"/>
              </a:spcBef>
              <a:spcAft>
                <a:spcPct val="0"/>
              </a:spcAft>
              <a:buNone/>
              <a:defRPr/>
            </a:pPr>
            <a:r>
              <a:rPr lang="en-US" sz="2200" dirty="0">
                <a:solidFill>
                  <a:srgbClr val="FFFFFF"/>
                </a:solidFill>
                <a:ea typeface="Tahoma" panose="020B0604030504040204" pitchFamily="34" charset="0"/>
                <a:cs typeface="Tahoma" panose="020B0604030504040204" pitchFamily="34" charset="0"/>
              </a:rPr>
              <a:t>Now watch the second video with the same doctors and appraiser as they undertake an effective reflective discussion </a:t>
            </a:r>
          </a:p>
          <a:p>
            <a:pPr marL="0" indent="0">
              <a:buNone/>
            </a:pPr>
            <a:endParaRPr lang="en-GB" sz="2200" dirty="0">
              <a:solidFill>
                <a:schemeClr val="bg1"/>
              </a:solidFill>
              <a:ea typeface="Tahoma" panose="020B0604030504040204" pitchFamily="34" charset="0"/>
              <a:cs typeface="Tahoma" panose="020B0604030504040204" pitchFamily="34" charset="0"/>
            </a:endParaRPr>
          </a:p>
          <a:p>
            <a:r>
              <a:rPr lang="en-GB" sz="2200" dirty="0">
                <a:solidFill>
                  <a:schemeClr val="bg1"/>
                </a:solidFill>
                <a:ea typeface="Tahoma" panose="020B0604030504040204" pitchFamily="34" charset="0"/>
                <a:cs typeface="Tahoma" panose="020B0604030504040204" pitchFamily="34" charset="0"/>
              </a:rPr>
              <a:t>Compare and contrast the difference between the 1</a:t>
            </a:r>
            <a:r>
              <a:rPr lang="en-GB" sz="2200" baseline="30000" dirty="0">
                <a:solidFill>
                  <a:schemeClr val="bg1"/>
                </a:solidFill>
                <a:ea typeface="Tahoma" panose="020B0604030504040204" pitchFamily="34" charset="0"/>
                <a:cs typeface="Tahoma" panose="020B0604030504040204" pitchFamily="34" charset="0"/>
              </a:rPr>
              <a:t>st</a:t>
            </a:r>
            <a:r>
              <a:rPr lang="en-GB" sz="2200" dirty="0">
                <a:solidFill>
                  <a:schemeClr val="bg1"/>
                </a:solidFill>
                <a:ea typeface="Tahoma" panose="020B0604030504040204" pitchFamily="34" charset="0"/>
                <a:cs typeface="Tahoma" panose="020B0604030504040204" pitchFamily="34" charset="0"/>
              </a:rPr>
              <a:t> and 2</a:t>
            </a:r>
            <a:r>
              <a:rPr lang="en-GB" sz="2200" baseline="30000" dirty="0">
                <a:solidFill>
                  <a:schemeClr val="bg1"/>
                </a:solidFill>
                <a:ea typeface="Tahoma" panose="020B0604030504040204" pitchFamily="34" charset="0"/>
                <a:cs typeface="Tahoma" panose="020B0604030504040204" pitchFamily="34" charset="0"/>
              </a:rPr>
              <a:t>nd</a:t>
            </a:r>
            <a:r>
              <a:rPr lang="en-GB" sz="2200" dirty="0">
                <a:solidFill>
                  <a:schemeClr val="bg1"/>
                </a:solidFill>
                <a:ea typeface="Tahoma" panose="020B0604030504040204" pitchFamily="34" charset="0"/>
                <a:cs typeface="Tahoma" panose="020B0604030504040204" pitchFamily="34" charset="0"/>
              </a:rPr>
              <a:t> meeting</a:t>
            </a:r>
          </a:p>
          <a:p>
            <a:r>
              <a:rPr lang="en-GB" sz="2200" dirty="0">
                <a:solidFill>
                  <a:schemeClr val="bg1"/>
                </a:solidFill>
                <a:ea typeface="Tahoma" panose="020B0604030504040204" pitchFamily="34" charset="0"/>
                <a:cs typeface="Tahoma" panose="020B0604030504040204" pitchFamily="34" charset="0"/>
              </a:rPr>
              <a:t>Notice who does most of the talking</a:t>
            </a:r>
          </a:p>
          <a:p>
            <a:endParaRPr lang="en-GB" dirty="0"/>
          </a:p>
        </p:txBody>
      </p:sp>
      <p:pic>
        <p:nvPicPr>
          <p:cNvPr id="5" name="Picture 4" descr="A person sitting at a table&#10;&#10;Description automatically generated">
            <a:hlinkClick r:id="rId4"/>
            <a:extLst>
              <a:ext uri="{FF2B5EF4-FFF2-40B4-BE49-F238E27FC236}">
                <a16:creationId xmlns:a16="http://schemas.microsoft.com/office/drawing/2014/main" xmlns="" id="{056BC901-BDDA-854C-BD6D-6E174EB7EC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375" y="2348880"/>
            <a:ext cx="5495841" cy="3091411"/>
          </a:xfrm>
          <a:prstGeom prst="rect">
            <a:avLst/>
          </a:prstGeom>
        </p:spPr>
      </p:pic>
      <p:sp>
        <p:nvSpPr>
          <p:cNvPr id="7" name="TextBox 6">
            <a:extLst>
              <a:ext uri="{FF2B5EF4-FFF2-40B4-BE49-F238E27FC236}">
                <a16:creationId xmlns:a16="http://schemas.microsoft.com/office/drawing/2014/main" xmlns="" id="{D8003217-0B1A-0840-A147-CF21F6F9CD8A}"/>
              </a:ext>
            </a:extLst>
          </p:cNvPr>
          <p:cNvSpPr txBox="1"/>
          <p:nvPr/>
        </p:nvSpPr>
        <p:spPr>
          <a:xfrm>
            <a:off x="1381200" y="5642729"/>
            <a:ext cx="3672408" cy="461665"/>
          </a:xfrm>
          <a:prstGeom prst="rect">
            <a:avLst/>
          </a:prstGeom>
          <a:noFill/>
        </p:spPr>
        <p:txBody>
          <a:bodyPr wrap="square" rtlCol="0">
            <a:spAutoFit/>
          </a:bodyPr>
          <a:lstStyle/>
          <a:p>
            <a:pPr algn="ctr"/>
            <a:r>
              <a:rPr lang="en-US" sz="2400" dirty="0">
                <a:hlinkClick r:id="rId4"/>
              </a:rPr>
              <a:t>Watch Video &gt;</a:t>
            </a:r>
            <a:endParaRPr lang="en-US" sz="2400" dirty="0"/>
          </a:p>
        </p:txBody>
      </p:sp>
    </p:spTree>
    <p:extLst>
      <p:ext uri="{BB962C8B-B14F-4D97-AF65-F5344CB8AC3E}">
        <p14:creationId xmlns:p14="http://schemas.microsoft.com/office/powerpoint/2010/main" val="176469129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1000">
        <p159:morph option="byObject"/>
      </p:transition>
    </mc:Choice>
    <mc:Fallback>
      <p:transition spd="slow" advClick="0" advTm="11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86C61EC-54A9-4114-B94C-4269F3ED4031}"/>
              </a:ext>
            </a:extLst>
          </p:cNvPr>
          <p:cNvSpPr>
            <a:spLocks noGrp="1"/>
          </p:cNvSpPr>
          <p:nvPr>
            <p:ph type="title"/>
          </p:nvPr>
        </p:nvSpPr>
        <p:spPr/>
        <p:txBody>
          <a:bodyPr/>
          <a:lstStyle/>
          <a:p>
            <a:r>
              <a:rPr lang="en-GB" dirty="0">
                <a:solidFill>
                  <a:srgbClr val="38A1D0"/>
                </a:solidFill>
                <a:latin typeface="Tahoma" panose="020B0604030504040204" pitchFamily="34" charset="0"/>
                <a:ea typeface="Tahoma" panose="020B0604030504040204" pitchFamily="34" charset="0"/>
                <a:cs typeface="Tahoma" panose="020B0604030504040204" pitchFamily="34" charset="0"/>
              </a:rPr>
              <a:t>Demonstrating reflection</a:t>
            </a:r>
            <a:endParaRPr lang="en-GB" dirty="0"/>
          </a:p>
        </p:txBody>
      </p:sp>
      <p:sp>
        <p:nvSpPr>
          <p:cNvPr id="3" name="Content Placeholder 2">
            <a:extLst>
              <a:ext uri="{FF2B5EF4-FFF2-40B4-BE49-F238E27FC236}">
                <a16:creationId xmlns:a16="http://schemas.microsoft.com/office/drawing/2014/main" xmlns="" id="{1A747D37-473F-49BE-B1CB-DC4CAD360C85}"/>
              </a:ext>
            </a:extLst>
          </p:cNvPr>
          <p:cNvSpPr>
            <a:spLocks noGrp="1"/>
          </p:cNvSpPr>
          <p:nvPr>
            <p:ph idx="1"/>
          </p:nvPr>
        </p:nvSpPr>
        <p:spPr>
          <a:xfrm>
            <a:off x="4439816" y="1433119"/>
            <a:ext cx="7002884" cy="4533900"/>
          </a:xfrm>
          <a:solidFill>
            <a:schemeClr val="bg1"/>
          </a:solidFill>
        </p:spPr>
        <p:txBody>
          <a:bodyPr>
            <a:normAutofit/>
          </a:bodyPr>
          <a:lstStyle/>
          <a:p>
            <a:pPr>
              <a:spcAft>
                <a:spcPts val="600"/>
              </a:spcAft>
            </a:pPr>
            <a:r>
              <a:rPr lang="en-GB" sz="2400" dirty="0"/>
              <a:t>Discussing or writing down reflections as part of education, training and development.</a:t>
            </a:r>
          </a:p>
          <a:p>
            <a:pPr lvl="1">
              <a:spcAft>
                <a:spcPts val="600"/>
              </a:spcAft>
            </a:pPr>
            <a:r>
              <a:rPr lang="en-GB" sz="2200" b="1" dirty="0"/>
              <a:t>Focus equally on positive encounters and achievements, not only incidents or complaints</a:t>
            </a:r>
          </a:p>
          <a:p>
            <a:pPr lvl="1">
              <a:spcAft>
                <a:spcPts val="600"/>
              </a:spcAft>
            </a:pPr>
            <a:r>
              <a:rPr lang="en-GB" sz="2200" dirty="0"/>
              <a:t>Emphasis on quality rather than quantity</a:t>
            </a:r>
          </a:p>
          <a:p>
            <a:pPr lvl="1">
              <a:spcAft>
                <a:spcPts val="600"/>
              </a:spcAft>
            </a:pPr>
            <a:r>
              <a:rPr lang="en-GB" sz="2200" dirty="0"/>
              <a:t>Structure a note and capture learning outcomes and future plans</a:t>
            </a:r>
          </a:p>
          <a:p>
            <a:pPr lvl="1">
              <a:spcAft>
                <a:spcPts val="600"/>
              </a:spcAft>
            </a:pPr>
            <a:r>
              <a:rPr lang="en-GB" sz="2200" dirty="0"/>
              <a:t>Anonymise reflective notes as far as possible</a:t>
            </a:r>
          </a:p>
          <a:p>
            <a:pPr>
              <a:spcAft>
                <a:spcPts val="600"/>
              </a:spcAft>
            </a:pPr>
            <a:r>
              <a:rPr lang="en-GB" dirty="0"/>
              <a:t>Need time and space for individual and group reflection</a:t>
            </a:r>
            <a:endParaRPr lang="en-GB" sz="2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lvl="1">
              <a:spcAft>
                <a:spcPts val="600"/>
              </a:spcAft>
            </a:pPr>
            <a:endParaRPr lang="en-GB" sz="2200" dirty="0"/>
          </a:p>
          <a:p>
            <a:pPr marL="0" indent="0">
              <a:buNone/>
            </a:pPr>
            <a:endParaRPr lang="en-GB" sz="2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424" y="1556792"/>
            <a:ext cx="3170636" cy="2592288"/>
          </a:xfrm>
          <a:prstGeom prst="rect">
            <a:avLst/>
          </a:prstGeom>
        </p:spPr>
      </p:pic>
    </p:spTree>
    <p:extLst>
      <p:ext uri="{BB962C8B-B14F-4D97-AF65-F5344CB8AC3E}">
        <p14:creationId xmlns:p14="http://schemas.microsoft.com/office/powerpoint/2010/main" val="216685791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5000">
        <p159:morph option="byObject"/>
      </p:transition>
    </mc:Choice>
    <mc:Fallback>
      <p:transition spd="slow" advClick="0" advTm="15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A747D37-473F-49BE-B1CB-DC4CAD360C85}"/>
              </a:ext>
            </a:extLst>
          </p:cNvPr>
          <p:cNvSpPr>
            <a:spLocks noGrp="1"/>
          </p:cNvSpPr>
          <p:nvPr>
            <p:ph idx="1"/>
          </p:nvPr>
        </p:nvSpPr>
        <p:spPr>
          <a:xfrm>
            <a:off x="5519936" y="2079762"/>
            <a:ext cx="5328592" cy="3365462"/>
          </a:xfrm>
          <a:solidFill>
            <a:schemeClr val="bg1"/>
          </a:solidFill>
        </p:spPr>
        <p:txBody>
          <a:bodyPr>
            <a:normAutofit/>
          </a:bodyPr>
          <a:lstStyle/>
          <a:p>
            <a:pPr lvl="0">
              <a:spcAft>
                <a:spcPts val="600"/>
              </a:spcAft>
            </a:pPr>
            <a:r>
              <a:rPr lang="en-GB" dirty="0"/>
              <a:t>Often leads to ideas or actions that can improve patient care</a:t>
            </a:r>
          </a:p>
          <a:p>
            <a:pPr lvl="0">
              <a:spcAft>
                <a:spcPts val="600"/>
              </a:spcAft>
            </a:pPr>
            <a:r>
              <a:rPr lang="en-GB" dirty="0"/>
              <a:t>Chance for open and honest team discussion when things go wrong</a:t>
            </a:r>
          </a:p>
          <a:p>
            <a:pPr marL="0" indent="0">
              <a:buNone/>
            </a:pPr>
            <a:endParaRPr lang="en-GB" sz="2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4">
            <a:extLst>
              <a:ext uri="{FF2B5EF4-FFF2-40B4-BE49-F238E27FC236}">
                <a16:creationId xmlns:a16="http://schemas.microsoft.com/office/drawing/2014/main" xmlns="" id="{D676F5D8-08C4-49A8-95D7-FA7C9EC258E5}"/>
              </a:ext>
            </a:extLst>
          </p:cNvPr>
          <p:cNvSpPr>
            <a:spLocks noGrp="1"/>
          </p:cNvSpPr>
          <p:nvPr>
            <p:ph type="title"/>
          </p:nvPr>
        </p:nvSpPr>
        <p:spPr/>
        <p:txBody>
          <a:bodyPr/>
          <a:lstStyle/>
          <a:p>
            <a:r>
              <a:rPr lang="en-GB" dirty="0">
                <a:solidFill>
                  <a:srgbClr val="38A1D0"/>
                </a:solidFill>
                <a:latin typeface="Tahoma" panose="020B0604030504040204" pitchFamily="34" charset="0"/>
                <a:ea typeface="Tahoma" panose="020B0604030504040204" pitchFamily="34" charset="0"/>
                <a:cs typeface="Tahoma" panose="020B0604030504040204" pitchFamily="34" charset="0"/>
              </a:rPr>
              <a:t>Group reflection</a:t>
            </a:r>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1464" y="2079762"/>
            <a:ext cx="3780420" cy="2520280"/>
          </a:xfrm>
          <a:prstGeom prst="rect">
            <a:avLst/>
          </a:prstGeom>
        </p:spPr>
      </p:pic>
    </p:spTree>
    <p:extLst>
      <p:ext uri="{BB962C8B-B14F-4D97-AF65-F5344CB8AC3E}">
        <p14:creationId xmlns:p14="http://schemas.microsoft.com/office/powerpoint/2010/main" val="32179584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9000">
        <p159:morph option="byObject"/>
      </p:transition>
    </mc:Choice>
    <mc:Fallback>
      <p:transition spd="slow" advClick="0" advTm="19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A747D37-473F-49BE-B1CB-DC4CAD360C85}"/>
              </a:ext>
            </a:extLst>
          </p:cNvPr>
          <p:cNvSpPr>
            <a:spLocks noGrp="1"/>
          </p:cNvSpPr>
          <p:nvPr>
            <p:ph idx="1"/>
          </p:nvPr>
        </p:nvSpPr>
        <p:spPr>
          <a:xfrm>
            <a:off x="5087888" y="1854942"/>
            <a:ext cx="6552728" cy="3950322"/>
          </a:xfrm>
          <a:solidFill>
            <a:schemeClr val="bg1"/>
          </a:solidFill>
        </p:spPr>
        <p:txBody>
          <a:bodyPr>
            <a:normAutofit/>
          </a:bodyPr>
          <a:lstStyle/>
          <a:p>
            <a:pPr>
              <a:spcAft>
                <a:spcPts val="600"/>
              </a:spcAft>
            </a:pPr>
            <a:r>
              <a:rPr lang="en-GB" sz="2400" dirty="0"/>
              <a:t>Reflective notes can currently be required by a court</a:t>
            </a:r>
          </a:p>
          <a:p>
            <a:pPr>
              <a:spcAft>
                <a:spcPts val="600"/>
              </a:spcAft>
            </a:pPr>
            <a:r>
              <a:rPr lang="en-GB" sz="2400" dirty="0"/>
              <a:t>Don’t record actual details in reflective discussions – should be recorded elsewhere</a:t>
            </a:r>
          </a:p>
          <a:p>
            <a:pPr>
              <a:spcAft>
                <a:spcPts val="600"/>
              </a:spcAft>
            </a:pPr>
            <a:r>
              <a:rPr lang="en-GB" sz="2400" dirty="0"/>
              <a:t>Seek advice from a supervisor or appraiser if in doubt about the content</a:t>
            </a:r>
            <a:endParaRPr lang="en-GB" sz="2400" strike="sngStrike" dirty="0"/>
          </a:p>
          <a:p>
            <a:pPr lvl="0">
              <a:spcAft>
                <a:spcPts val="600"/>
              </a:spcAft>
            </a:pPr>
            <a:r>
              <a:rPr lang="en-GB" sz="2400" dirty="0"/>
              <a:t>The GMC does not ask a doctor to provide their reflective notes in order to investigate a concern about them. </a:t>
            </a:r>
            <a:endParaRPr lang="en-GB" sz="2200" strike="sngStrike"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2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4">
            <a:extLst>
              <a:ext uri="{FF2B5EF4-FFF2-40B4-BE49-F238E27FC236}">
                <a16:creationId xmlns:a16="http://schemas.microsoft.com/office/drawing/2014/main" xmlns="" id="{D676F5D8-08C4-49A8-95D7-FA7C9EC258E5}"/>
              </a:ext>
            </a:extLst>
          </p:cNvPr>
          <p:cNvSpPr>
            <a:spLocks noGrp="1"/>
          </p:cNvSpPr>
          <p:nvPr>
            <p:ph type="title"/>
          </p:nvPr>
        </p:nvSpPr>
        <p:spPr/>
        <p:txBody>
          <a:bodyPr/>
          <a:lstStyle/>
          <a:p>
            <a:r>
              <a:rPr lang="en-GB" dirty="0">
                <a:solidFill>
                  <a:srgbClr val="38A1D0"/>
                </a:solidFill>
                <a:latin typeface="Tahoma" panose="020B0604030504040204" pitchFamily="34" charset="0"/>
                <a:ea typeface="Tahoma" panose="020B0604030504040204" pitchFamily="34" charset="0"/>
                <a:cs typeface="Tahoma" panose="020B0604030504040204" pitchFamily="34" charset="0"/>
              </a:rPr>
              <a:t>Disclosure</a:t>
            </a:r>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400" y="1844824"/>
            <a:ext cx="3970282" cy="2651137"/>
          </a:xfrm>
          <a:prstGeom prst="rect">
            <a:avLst/>
          </a:prstGeom>
        </p:spPr>
      </p:pic>
    </p:spTree>
    <p:extLst>
      <p:ext uri="{BB962C8B-B14F-4D97-AF65-F5344CB8AC3E}">
        <p14:creationId xmlns:p14="http://schemas.microsoft.com/office/powerpoint/2010/main" val="240415551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9000">
        <p159:morph option="byObject"/>
      </p:transition>
    </mc:Choice>
    <mc:Fallback>
      <p:transition spd="slow" advClick="0" advTm="19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F47352F-0311-45C2-883E-5B1330BF4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xmlns="" id="{6C5832E3-36F4-46BA-A5B7-1B120951D154}"/>
              </a:ext>
            </a:extLst>
          </p:cNvPr>
          <p:cNvSpPr/>
          <p:nvPr/>
        </p:nvSpPr>
        <p:spPr>
          <a:xfrm>
            <a:off x="3103930" y="0"/>
            <a:ext cx="5657850" cy="6858000"/>
          </a:xfrm>
          <a:prstGeom prst="rect">
            <a:avLst/>
          </a:prstGeom>
          <a:solidFill>
            <a:srgbClr val="FFFFFF">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xmlns="" id="{C5C8811F-5FC9-4A66-8BA0-C40436D6C0EC}"/>
              </a:ext>
            </a:extLst>
          </p:cNvPr>
          <p:cNvSpPr txBox="1">
            <a:spLocks/>
          </p:cNvSpPr>
          <p:nvPr/>
        </p:nvSpPr>
        <p:spPr>
          <a:xfrm>
            <a:off x="3103930" y="742950"/>
            <a:ext cx="5657850" cy="527644"/>
          </a:xfrm>
          <a:prstGeom prst="rect">
            <a:avLst/>
          </a:prstGeom>
          <a:solidFill>
            <a:srgbClr val="FFFFFF"/>
          </a:solidFill>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600" dirty="0">
                <a:solidFill>
                  <a:srgbClr val="55A9D5"/>
                </a:solidFill>
                <a:latin typeface="Tahoma" panose="020B0604030504040204" pitchFamily="34" charset="0"/>
                <a:ea typeface="Tahoma" panose="020B0604030504040204" pitchFamily="34" charset="0"/>
                <a:cs typeface="Tahoma" panose="020B0604030504040204" pitchFamily="34" charset="0"/>
              </a:rPr>
              <a:t>Questions</a:t>
            </a:r>
          </a:p>
        </p:txBody>
      </p:sp>
      <p:sp>
        <p:nvSpPr>
          <p:cNvPr id="6" name="TextBox 5">
            <a:extLst>
              <a:ext uri="{FF2B5EF4-FFF2-40B4-BE49-F238E27FC236}">
                <a16:creationId xmlns:a16="http://schemas.microsoft.com/office/drawing/2014/main" xmlns="" id="{C81714CD-E522-4FB0-B1C6-03BB3F4FF0B7}"/>
              </a:ext>
            </a:extLst>
          </p:cNvPr>
          <p:cNvSpPr txBox="1"/>
          <p:nvPr/>
        </p:nvSpPr>
        <p:spPr>
          <a:xfrm>
            <a:off x="5047640" y="904875"/>
            <a:ext cx="3619500" cy="5386090"/>
          </a:xfrm>
          <a:prstGeom prst="rect">
            <a:avLst/>
          </a:prstGeom>
          <a:noFill/>
        </p:spPr>
        <p:txBody>
          <a:bodyPr wrap="square" rtlCol="0">
            <a:spAutoFit/>
          </a:bodyPr>
          <a:lstStyle/>
          <a:p>
            <a:r>
              <a:rPr lang="en-US" sz="34400" dirty="0">
                <a:solidFill>
                  <a:srgbClr val="38A1D0"/>
                </a:solidFill>
              </a:rPr>
              <a:t>?</a:t>
            </a:r>
            <a:endParaRPr lang="en-GB" sz="34400" dirty="0">
              <a:solidFill>
                <a:srgbClr val="38A1D0"/>
              </a:solidFill>
            </a:endParaRPr>
          </a:p>
        </p:txBody>
      </p:sp>
      <p:cxnSp>
        <p:nvCxnSpPr>
          <p:cNvPr id="8" name="Straight Connector 7">
            <a:extLst>
              <a:ext uri="{FF2B5EF4-FFF2-40B4-BE49-F238E27FC236}">
                <a16:creationId xmlns:a16="http://schemas.microsoft.com/office/drawing/2014/main" xmlns="" id="{AB878A31-75DA-4A33-9ACE-9B3894035074}"/>
              </a:ext>
            </a:extLst>
          </p:cNvPr>
          <p:cNvCxnSpPr>
            <a:cxnSpLocks/>
          </p:cNvCxnSpPr>
          <p:nvPr/>
        </p:nvCxnSpPr>
        <p:spPr>
          <a:xfrm>
            <a:off x="5191125" y="1194707"/>
            <a:ext cx="1466850"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272307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99680D2-A76D-4F11-B3DF-1B9DC3A8F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064"/>
            <a:ext cx="12192000" cy="6858000"/>
          </a:xfrm>
          <a:prstGeom prst="rect">
            <a:avLst/>
          </a:prstGeom>
        </p:spPr>
      </p:pic>
      <p:sp>
        <p:nvSpPr>
          <p:cNvPr id="4" name="Rectangle 3">
            <a:extLst>
              <a:ext uri="{FF2B5EF4-FFF2-40B4-BE49-F238E27FC236}">
                <a16:creationId xmlns:a16="http://schemas.microsoft.com/office/drawing/2014/main" xmlns="" id="{ACEA90F6-720A-4125-8D87-B578457ADF34}"/>
              </a:ext>
            </a:extLst>
          </p:cNvPr>
          <p:cNvSpPr/>
          <p:nvPr/>
        </p:nvSpPr>
        <p:spPr>
          <a:xfrm>
            <a:off x="3103930" y="0"/>
            <a:ext cx="5657850" cy="6858000"/>
          </a:xfrm>
          <a:prstGeom prst="rect">
            <a:avLst/>
          </a:prstGeom>
          <a:solidFill>
            <a:srgbClr val="FFFFFF">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xmlns="" id="{356C8CA8-25B7-49B2-9ECB-867CB160C623}"/>
              </a:ext>
            </a:extLst>
          </p:cNvPr>
          <p:cNvSpPr txBox="1">
            <a:spLocks/>
          </p:cNvSpPr>
          <p:nvPr/>
        </p:nvSpPr>
        <p:spPr>
          <a:xfrm>
            <a:off x="3103930" y="723900"/>
            <a:ext cx="5657850" cy="546694"/>
          </a:xfrm>
          <a:prstGeom prst="rect">
            <a:avLst/>
          </a:prstGeom>
          <a:solidFill>
            <a:srgbClr val="FFFFFF"/>
          </a:solidFill>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dirty="0">
                <a:solidFill>
                  <a:srgbClr val="38A1D0"/>
                </a:solidFill>
                <a:latin typeface="Tahoma" panose="020B0604030504040204" pitchFamily="34" charset="0"/>
                <a:ea typeface="Tahoma" panose="020B0604030504040204" pitchFamily="34" charset="0"/>
                <a:cs typeface="Tahoma" panose="020B0604030504040204" pitchFamily="34" charset="0"/>
              </a:rPr>
              <a:t>What, So what and Now what?</a:t>
            </a:r>
            <a:endParaRPr lang="en-GB" sz="2600" dirty="0">
              <a:solidFill>
                <a:srgbClr val="38A1D0"/>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a:extLst>
              <a:ext uri="{FF2B5EF4-FFF2-40B4-BE49-F238E27FC236}">
                <a16:creationId xmlns:a16="http://schemas.microsoft.com/office/drawing/2014/main" xmlns="" id="{6D0F2E3E-09C6-49F7-A984-E4FDA6FA03C0}"/>
              </a:ext>
            </a:extLst>
          </p:cNvPr>
          <p:cNvSpPr/>
          <p:nvPr/>
        </p:nvSpPr>
        <p:spPr>
          <a:xfrm>
            <a:off x="4137392" y="1489669"/>
            <a:ext cx="3590925" cy="1647825"/>
          </a:xfrm>
          <a:prstGeom prst="rect">
            <a:avLst/>
          </a:prstGeom>
          <a:solidFill>
            <a:srgbClr val="64B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xmlns="" id="{8EB78046-9E98-4BB1-B024-80B48187C8B1}"/>
              </a:ext>
            </a:extLst>
          </p:cNvPr>
          <p:cNvSpPr txBox="1"/>
          <p:nvPr/>
        </p:nvSpPr>
        <p:spPr>
          <a:xfrm>
            <a:off x="4399329" y="1847850"/>
            <a:ext cx="3067050" cy="830997"/>
          </a:xfrm>
          <a:prstGeom prst="rect">
            <a:avLst/>
          </a:prstGeom>
          <a:noFill/>
        </p:spPr>
        <p:txBody>
          <a:bodyPr wrap="square" rtlCol="0">
            <a:spAutoFit/>
          </a:bodyP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So What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have you learned today?</a:t>
            </a:r>
          </a:p>
        </p:txBody>
      </p:sp>
      <p:sp>
        <p:nvSpPr>
          <p:cNvPr id="12" name="Rectangle 11">
            <a:extLst>
              <a:ext uri="{FF2B5EF4-FFF2-40B4-BE49-F238E27FC236}">
                <a16:creationId xmlns:a16="http://schemas.microsoft.com/office/drawing/2014/main" xmlns="" id="{EEDA6CDC-9B75-448A-811B-05557113DADC}"/>
              </a:ext>
            </a:extLst>
          </p:cNvPr>
          <p:cNvSpPr/>
          <p:nvPr/>
        </p:nvSpPr>
        <p:spPr>
          <a:xfrm>
            <a:off x="4137392" y="4051894"/>
            <a:ext cx="3590925" cy="1647825"/>
          </a:xfrm>
          <a:prstGeom prst="rect">
            <a:avLst/>
          </a:prstGeom>
          <a:solidFill>
            <a:srgbClr val="529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xmlns="" id="{6258E01D-263D-4935-9923-6A5A7478CD66}"/>
              </a:ext>
            </a:extLst>
          </p:cNvPr>
          <p:cNvSpPr txBox="1"/>
          <p:nvPr/>
        </p:nvSpPr>
        <p:spPr>
          <a:xfrm>
            <a:off x="4399329" y="4410075"/>
            <a:ext cx="3067050" cy="830997"/>
          </a:xfrm>
          <a:prstGeom prst="rect">
            <a:avLst/>
          </a:prstGeom>
          <a:noFill/>
        </p:spPr>
        <p:txBody>
          <a:bodyPr wrap="square" rtlCol="0">
            <a:spAutoFit/>
          </a:bodyP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Now What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will you do going forward?</a:t>
            </a:r>
          </a:p>
        </p:txBody>
      </p:sp>
      <p:sp>
        <p:nvSpPr>
          <p:cNvPr id="14" name="Arrow: Down 13">
            <a:extLst>
              <a:ext uri="{FF2B5EF4-FFF2-40B4-BE49-F238E27FC236}">
                <a16:creationId xmlns:a16="http://schemas.microsoft.com/office/drawing/2014/main" xmlns="" id="{3408E012-6FAC-425F-8193-F3B0A338D217}"/>
              </a:ext>
            </a:extLst>
          </p:cNvPr>
          <p:cNvSpPr/>
          <p:nvPr/>
        </p:nvSpPr>
        <p:spPr>
          <a:xfrm>
            <a:off x="5761404" y="3238500"/>
            <a:ext cx="342900" cy="692270"/>
          </a:xfrm>
          <a:prstGeom prst="downArrow">
            <a:avLst/>
          </a:prstGeom>
          <a:solidFill>
            <a:srgbClr val="1659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7644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5A4230-E9C1-409C-8BC0-61E5CA3EA1F7}"/>
              </a:ext>
            </a:extLst>
          </p:cNvPr>
          <p:cNvSpPr>
            <a:spLocks noGrp="1"/>
          </p:cNvSpPr>
          <p:nvPr>
            <p:ph type="title"/>
          </p:nvPr>
        </p:nvSpPr>
        <p:spPr/>
        <p:txBody>
          <a:bodyPr/>
          <a:lstStyle/>
          <a:p>
            <a:r>
              <a:rPr lang="en-GB" dirty="0"/>
              <a:t>Acknowledgements</a:t>
            </a:r>
          </a:p>
        </p:txBody>
      </p:sp>
      <p:sp>
        <p:nvSpPr>
          <p:cNvPr id="3" name="Content Placeholder 2">
            <a:extLst>
              <a:ext uri="{FF2B5EF4-FFF2-40B4-BE49-F238E27FC236}">
                <a16:creationId xmlns:a16="http://schemas.microsoft.com/office/drawing/2014/main" xmlns="" id="{EABF4FBE-1593-4D6A-BA0D-6F210D64DC9D}"/>
              </a:ext>
            </a:extLst>
          </p:cNvPr>
          <p:cNvSpPr>
            <a:spLocks noGrp="1"/>
          </p:cNvSpPr>
          <p:nvPr>
            <p:ph idx="1"/>
          </p:nvPr>
        </p:nvSpPr>
        <p:spPr>
          <a:xfrm>
            <a:off x="1631504" y="4653136"/>
            <a:ext cx="8640960" cy="1008112"/>
          </a:xfrm>
        </p:spPr>
        <p:txBody>
          <a:bodyPr/>
          <a:lstStyle/>
          <a:p>
            <a:pPr marL="0" indent="0" algn="ctr">
              <a:buNone/>
            </a:pPr>
            <a:r>
              <a:rPr lang="en-GB" dirty="0"/>
              <a:t>This training resource has been developed by the GMC with support from DoctorsTraining and Dynamic Business Services Ltd.</a:t>
            </a:r>
          </a:p>
        </p:txBody>
      </p:sp>
      <p:pic>
        <p:nvPicPr>
          <p:cNvPr id="4" name="Picture 3">
            <a:extLst>
              <a:ext uri="{FF2B5EF4-FFF2-40B4-BE49-F238E27FC236}">
                <a16:creationId xmlns:a16="http://schemas.microsoft.com/office/drawing/2014/main" xmlns="" id="{AECF3FD6-0ECB-4562-9703-C2F1F0B946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3512" y="2697488"/>
            <a:ext cx="2232248" cy="883459"/>
          </a:xfrm>
          <a:prstGeom prst="rect">
            <a:avLst/>
          </a:prstGeom>
        </p:spPr>
      </p:pic>
      <p:pic>
        <p:nvPicPr>
          <p:cNvPr id="5" name="Picture 4">
            <a:extLst>
              <a:ext uri="{FF2B5EF4-FFF2-40B4-BE49-F238E27FC236}">
                <a16:creationId xmlns:a16="http://schemas.microsoft.com/office/drawing/2014/main" xmlns="" id="{7D10130E-CCA5-4805-AF3E-F67E50B90BD5}"/>
              </a:ext>
            </a:extLst>
          </p:cNvPr>
          <p:cNvPicPr>
            <a:picLocks noChangeAspect="1"/>
          </p:cNvPicPr>
          <p:nvPr/>
        </p:nvPicPr>
        <p:blipFill rotWithShape="1">
          <a:blip r:embed="rId3"/>
          <a:srcRect l="83075" t="85436" r="7476" b="6295"/>
          <a:stretch/>
        </p:blipFill>
        <p:spPr>
          <a:xfrm>
            <a:off x="4151784" y="2117092"/>
            <a:ext cx="3221839" cy="1879407"/>
          </a:xfrm>
          <a:prstGeom prst="rect">
            <a:avLst/>
          </a:prstGeom>
        </p:spPr>
      </p:pic>
      <p:pic>
        <p:nvPicPr>
          <p:cNvPr id="6" name="Picture 5">
            <a:extLst>
              <a:ext uri="{FF2B5EF4-FFF2-40B4-BE49-F238E27FC236}">
                <a16:creationId xmlns:a16="http://schemas.microsoft.com/office/drawing/2014/main" xmlns="" id="{A73131D9-6484-4A2D-911B-999ADB7EBC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9888" y="2840008"/>
            <a:ext cx="2355968" cy="588992"/>
          </a:xfrm>
          <a:prstGeom prst="rect">
            <a:avLst/>
          </a:prstGeom>
        </p:spPr>
      </p:pic>
    </p:spTree>
    <p:extLst>
      <p:ext uri="{BB962C8B-B14F-4D97-AF65-F5344CB8AC3E}">
        <p14:creationId xmlns:p14="http://schemas.microsoft.com/office/powerpoint/2010/main" val="3335857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38A1D0"/>
                </a:solidFill>
                <a:latin typeface="Tahoma" panose="020B0604030504040204" pitchFamily="34" charset="0"/>
                <a:ea typeface="Tahoma" panose="020B0604030504040204" pitchFamily="34" charset="0"/>
                <a:cs typeface="Tahoma" panose="020B0604030504040204" pitchFamily="34" charset="0"/>
              </a:rPr>
              <a:t>Our aims</a:t>
            </a:r>
            <a:endParaRPr lang="en-GB" dirty="0"/>
          </a:p>
        </p:txBody>
      </p:sp>
      <p:sp>
        <p:nvSpPr>
          <p:cNvPr id="3" name="Content Placeholder 2"/>
          <p:cNvSpPr>
            <a:spLocks noGrp="1"/>
          </p:cNvSpPr>
          <p:nvPr>
            <p:ph idx="1"/>
          </p:nvPr>
        </p:nvSpPr>
        <p:spPr>
          <a:xfrm>
            <a:off x="2063551" y="1438275"/>
            <a:ext cx="8640961" cy="4533900"/>
          </a:xfrm>
        </p:spPr>
        <p:txBody>
          <a:bodyPr/>
          <a:lstStyle/>
          <a:p>
            <a:pPr marL="0" indent="0">
              <a:buNone/>
            </a:pPr>
            <a:r>
              <a:rPr lang="en-GB" sz="2200" b="1" dirty="0">
                <a:ea typeface="Tahoma" panose="020B0604030504040204" pitchFamily="34" charset="0"/>
                <a:cs typeface="Tahoma" panose="020B0604030504040204" pitchFamily="34" charset="0"/>
              </a:rPr>
              <a:t>The aims of this session are to:</a:t>
            </a:r>
          </a:p>
          <a:p>
            <a:r>
              <a:rPr lang="en-GB" sz="2200" dirty="0">
                <a:ea typeface="Tahoma" panose="020B0604030504040204" pitchFamily="34" charset="0"/>
                <a:cs typeface="Tahoma" panose="020B0604030504040204" pitchFamily="34" charset="0"/>
              </a:rPr>
              <a:t>Improve the quality of personal reflection using appropriate frameworks</a:t>
            </a:r>
          </a:p>
          <a:p>
            <a:r>
              <a:rPr lang="en-GB" sz="2200" dirty="0">
                <a:ea typeface="Tahoma" panose="020B0604030504040204" pitchFamily="34" charset="0"/>
                <a:cs typeface="Tahoma" panose="020B0604030504040204" pitchFamily="34" charset="0"/>
              </a:rPr>
              <a:t>Improve the quality of an appraisal or supervision discussion around a specific incident </a:t>
            </a:r>
          </a:p>
          <a:p>
            <a:r>
              <a:rPr lang="en-GB" sz="2200" dirty="0">
                <a:ea typeface="Tahoma" panose="020B0604030504040204" pitchFamily="34" charset="0"/>
                <a:cs typeface="Tahoma" panose="020B0604030504040204" pitchFamily="34" charset="0"/>
              </a:rPr>
              <a:t>To know what and how to appropriately document a reflection and the supervision discussion</a:t>
            </a:r>
          </a:p>
          <a:p>
            <a:r>
              <a:rPr lang="en-GB" sz="2200" dirty="0">
                <a:ea typeface="Tahoma" panose="020B0604030504040204" pitchFamily="34" charset="0"/>
                <a:cs typeface="Tahoma" panose="020B0604030504040204" pitchFamily="34" charset="0"/>
              </a:rPr>
              <a:t>Promote the use of reflection for personal development and learning</a:t>
            </a:r>
          </a:p>
          <a:p>
            <a:r>
              <a:rPr lang="en-GB" sz="2200" dirty="0">
                <a:ea typeface="Tahoma" panose="020B0604030504040204" pitchFamily="34" charset="0"/>
                <a:cs typeface="Tahoma" panose="020B0604030504040204" pitchFamily="34" charset="0"/>
              </a:rPr>
              <a:t>Promote the use of reflection in quality improvement and improving patient safety</a:t>
            </a:r>
          </a:p>
          <a:p>
            <a:r>
              <a:rPr lang="en-GB" sz="2200" dirty="0">
                <a:ea typeface="Tahoma" panose="020B0604030504040204" pitchFamily="34" charset="0"/>
                <a:cs typeface="Tahoma" panose="020B0604030504040204" pitchFamily="34" charset="0"/>
              </a:rPr>
              <a:t>Demonstrate the benefits of being a reflective practitioner</a:t>
            </a:r>
          </a:p>
          <a:p>
            <a:endParaRPr lang="en-GB" sz="1800" dirty="0"/>
          </a:p>
        </p:txBody>
      </p:sp>
    </p:spTree>
    <p:extLst>
      <p:ext uri="{BB962C8B-B14F-4D97-AF65-F5344CB8AC3E}">
        <p14:creationId xmlns:p14="http://schemas.microsoft.com/office/powerpoint/2010/main" val="388914881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38A1D0"/>
                </a:solidFill>
                <a:latin typeface="Tahoma" panose="020B0604030504040204" pitchFamily="34" charset="0"/>
                <a:ea typeface="Tahoma" panose="020B0604030504040204" pitchFamily="34" charset="0"/>
                <a:cs typeface="Tahoma" panose="020B0604030504040204" pitchFamily="34" charset="0"/>
              </a:rPr>
              <a:t>Outline</a:t>
            </a:r>
            <a:endParaRPr lang="en-GB" dirty="0"/>
          </a:p>
        </p:txBody>
      </p:sp>
      <p:sp>
        <p:nvSpPr>
          <p:cNvPr id="6" name="Content Placeholder 5"/>
          <p:cNvSpPr>
            <a:spLocks noGrp="1"/>
          </p:cNvSpPr>
          <p:nvPr>
            <p:ph idx="1"/>
          </p:nvPr>
        </p:nvSpPr>
        <p:spPr/>
        <p:txBody>
          <a:bodyPr/>
          <a:lstStyle/>
          <a:p>
            <a:pPr marL="0" indent="0">
              <a:buNone/>
            </a:pPr>
            <a:r>
              <a:rPr lang="en-GB" sz="2200" b="1" dirty="0">
                <a:ea typeface="Tahoma" panose="020B0604030504040204" pitchFamily="34" charset="0"/>
                <a:cs typeface="Tahoma" panose="020B0604030504040204" pitchFamily="34" charset="0"/>
              </a:rPr>
              <a:t>During this session we will:</a:t>
            </a:r>
          </a:p>
          <a:p>
            <a:r>
              <a:rPr lang="en-GB" sz="2200" dirty="0">
                <a:ea typeface="Tahoma" panose="020B0604030504040204" pitchFamily="34" charset="0"/>
                <a:cs typeface="Tahoma" panose="020B0604030504040204" pitchFamily="34" charset="0"/>
              </a:rPr>
              <a:t>Explore why reflection is important</a:t>
            </a:r>
          </a:p>
          <a:p>
            <a:r>
              <a:rPr lang="en-GB" sz="2200" dirty="0">
                <a:ea typeface="Tahoma" panose="020B0604030504040204" pitchFamily="34" charset="0"/>
                <a:cs typeface="Tahoma" panose="020B0604030504040204" pitchFamily="34" charset="0"/>
              </a:rPr>
              <a:t>Review the benefits of reflection</a:t>
            </a:r>
          </a:p>
          <a:p>
            <a:r>
              <a:rPr lang="en-GB" sz="2200" dirty="0">
                <a:ea typeface="Tahoma" panose="020B0604030504040204" pitchFamily="34" charset="0"/>
                <a:cs typeface="Tahoma" panose="020B0604030504040204" pitchFamily="34" charset="0"/>
              </a:rPr>
              <a:t>Discuss a clinical scenario </a:t>
            </a:r>
          </a:p>
          <a:p>
            <a:r>
              <a:rPr lang="en-GB" sz="2200" dirty="0">
                <a:ea typeface="Tahoma" panose="020B0604030504040204" pitchFamily="34" charset="0"/>
                <a:cs typeface="Tahoma" panose="020B0604030504040204" pitchFamily="34" charset="0"/>
              </a:rPr>
              <a:t>Observe a ‘reflective conversation’</a:t>
            </a:r>
          </a:p>
          <a:p>
            <a:r>
              <a:rPr lang="en-GB" sz="2200" dirty="0">
                <a:ea typeface="Tahoma" panose="020B0604030504040204" pitchFamily="34" charset="0"/>
                <a:cs typeface="Tahoma" panose="020B0604030504040204" pitchFamily="34" charset="0"/>
              </a:rPr>
              <a:t>Explore strategies to support effective reflection in the context of a supervision or appraisal</a:t>
            </a:r>
            <a:r>
              <a:rPr lang="en-GB" sz="2200" strike="sngStrike" dirty="0">
                <a:ea typeface="Tahoma" panose="020B0604030504040204" pitchFamily="34" charset="0"/>
                <a:cs typeface="Tahoma" panose="020B0604030504040204" pitchFamily="34" charset="0"/>
              </a:rPr>
              <a:t>s</a:t>
            </a:r>
            <a:r>
              <a:rPr lang="en-GB" sz="2200" dirty="0">
                <a:ea typeface="Tahoma" panose="020B0604030504040204" pitchFamily="34" charset="0"/>
                <a:cs typeface="Tahoma" panose="020B0604030504040204" pitchFamily="34" charset="0"/>
              </a:rPr>
              <a:t> discussion</a:t>
            </a:r>
          </a:p>
          <a:p>
            <a:r>
              <a:rPr lang="en-GB" sz="2200" dirty="0">
                <a:ea typeface="Tahoma" panose="020B0604030504040204" pitchFamily="34" charset="0"/>
                <a:cs typeface="Tahoma" panose="020B0604030504040204" pitchFamily="34" charset="0"/>
              </a:rPr>
              <a:t>Highlight best practice in documentation</a:t>
            </a:r>
          </a:p>
          <a:p>
            <a:pPr marL="0" indent="0">
              <a:buNone/>
            </a:pPr>
            <a:endParaRPr lang="en-GB" dirty="0"/>
          </a:p>
        </p:txBody>
      </p:sp>
    </p:spTree>
    <p:extLst>
      <p:ext uri="{BB962C8B-B14F-4D97-AF65-F5344CB8AC3E}">
        <p14:creationId xmlns:p14="http://schemas.microsoft.com/office/powerpoint/2010/main" val="385960981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8A1D0"/>
                </a:solidFill>
                <a:latin typeface="Tahoma" panose="020B0604030504040204" pitchFamily="34" charset="0"/>
                <a:ea typeface="Tahoma" panose="020B0604030504040204" pitchFamily="34" charset="0"/>
                <a:cs typeface="Tahoma" panose="020B0604030504040204" pitchFamily="34" charset="0"/>
              </a:rPr>
              <a:t>Why do we all need to reflect?</a:t>
            </a:r>
            <a:endParaRPr lang="en-GB" dirty="0"/>
          </a:p>
        </p:txBody>
      </p:sp>
      <p:sp>
        <p:nvSpPr>
          <p:cNvPr id="4" name="Content Placeholder 2">
            <a:extLst>
              <a:ext uri="{FF2B5EF4-FFF2-40B4-BE49-F238E27FC236}">
                <a16:creationId xmlns:a16="http://schemas.microsoft.com/office/drawing/2014/main" xmlns="" id="{D3547DA1-0157-480B-A2CD-3E4DA76F14DB}"/>
              </a:ext>
            </a:extLst>
          </p:cNvPr>
          <p:cNvSpPr txBox="1">
            <a:spLocks/>
          </p:cNvSpPr>
          <p:nvPr/>
        </p:nvSpPr>
        <p:spPr bwMode="auto">
          <a:xfrm>
            <a:off x="983432" y="1463006"/>
            <a:ext cx="4392489" cy="44862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lr>
                <a:srgbClr val="30A5BE"/>
              </a:buClr>
              <a:buFont typeface="Wingdings" pitchFamily="2" charset="2"/>
              <a:buChar char="§"/>
              <a:defRPr sz="2400">
                <a:solidFill>
                  <a:schemeClr val="tx1"/>
                </a:solidFill>
                <a:latin typeface="+mn-lt"/>
                <a:ea typeface="+mn-ea"/>
                <a:cs typeface="+mn-cs"/>
              </a:defRPr>
            </a:lvl1pPr>
            <a:lvl2pPr marL="742950" indent="-285750" algn="l" rtl="0" fontAlgn="base">
              <a:spcBef>
                <a:spcPct val="20000"/>
              </a:spcBef>
              <a:spcAft>
                <a:spcPct val="0"/>
              </a:spcAft>
              <a:buClr>
                <a:srgbClr val="30A5BE"/>
              </a:buClr>
              <a:buFont typeface="Wingdings" pitchFamily="2" charset="2"/>
              <a:buChar char="§"/>
              <a:defRPr sz="2000">
                <a:solidFill>
                  <a:schemeClr val="tx1"/>
                </a:solidFill>
                <a:latin typeface="+mn-lt"/>
              </a:defRPr>
            </a:lvl2pPr>
            <a:lvl3pPr marL="1143000" indent="-228600" algn="l" rtl="0" fontAlgn="base">
              <a:spcBef>
                <a:spcPct val="20000"/>
              </a:spcBef>
              <a:spcAft>
                <a:spcPct val="0"/>
              </a:spcAft>
              <a:buClr>
                <a:srgbClr val="30A5BE"/>
              </a:buClr>
              <a:buFont typeface="Wingdings" pitchFamily="2" charset="2"/>
              <a:buChar char="§"/>
              <a:defRPr>
                <a:solidFill>
                  <a:schemeClr val="tx1"/>
                </a:solidFill>
                <a:latin typeface="+mn-lt"/>
              </a:defRPr>
            </a:lvl3pPr>
            <a:lvl4pPr marL="16002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4pPr>
            <a:lvl5pPr marL="20574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5pPr>
            <a:lvl6pPr marL="25146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6pPr>
            <a:lvl7pPr marL="29718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7pPr>
            <a:lvl8pPr marL="34290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8pPr>
            <a:lvl9pPr marL="3886200" indent="-228600" algn="l" rtl="0" fontAlgn="base">
              <a:spcBef>
                <a:spcPct val="20000"/>
              </a:spcBef>
              <a:spcAft>
                <a:spcPct val="0"/>
              </a:spcAft>
              <a:buClr>
                <a:srgbClr val="30A5BE"/>
              </a:buClr>
              <a:buFont typeface="Wingdings" pitchFamily="2" charset="2"/>
              <a:buChar char="§"/>
              <a:defRPr sz="2000">
                <a:solidFill>
                  <a:schemeClr val="tx1"/>
                </a:solidFill>
                <a:latin typeface="Arial" charset="0"/>
              </a:defRPr>
            </a:lvl9pPr>
          </a:lstStyle>
          <a:p>
            <a:pPr marL="0" indent="0">
              <a:buNone/>
            </a:pPr>
            <a:r>
              <a:rPr lang="en-GB" sz="2200" b="1" kern="0" dirty="0">
                <a:solidFill>
                  <a:srgbClr val="30A5BE"/>
                </a:solidFill>
                <a:latin typeface="Calibri" panose="020F0502020204030204" pitchFamily="34" charset="0"/>
                <a:ea typeface="Tahoma" panose="020B0604030504040204" pitchFamily="34" charset="0"/>
                <a:cs typeface="Calibri" panose="020F0502020204030204" pitchFamily="34" charset="0"/>
              </a:rPr>
              <a:t>Reflection</a:t>
            </a:r>
          </a:p>
          <a:p>
            <a:pPr marL="0" indent="0">
              <a:buNone/>
            </a:pPr>
            <a:r>
              <a:rPr lang="en-GB" sz="2200" kern="0" dirty="0">
                <a:latin typeface="Calibri" panose="020F0502020204030204" pitchFamily="34" charset="0"/>
                <a:ea typeface="Tahoma" panose="020B0604030504040204" pitchFamily="34" charset="0"/>
                <a:cs typeface="Calibri" panose="020F0502020204030204" pitchFamily="34" charset="0"/>
              </a:rPr>
              <a:t>‘The process whereby an individual </a:t>
            </a:r>
            <a:r>
              <a:rPr lang="en-GB" sz="2200" b="1" kern="0" dirty="0">
                <a:latin typeface="Calibri" panose="020F0502020204030204" pitchFamily="34" charset="0"/>
                <a:ea typeface="Tahoma" panose="020B0604030504040204" pitchFamily="34" charset="0"/>
                <a:cs typeface="Calibri" panose="020F0502020204030204" pitchFamily="34" charset="0"/>
              </a:rPr>
              <a:t>thinks analytically </a:t>
            </a:r>
            <a:r>
              <a:rPr lang="en-GB" sz="2200" kern="0" dirty="0">
                <a:latin typeface="Calibri" panose="020F0502020204030204" pitchFamily="34" charset="0"/>
                <a:ea typeface="Tahoma" panose="020B0604030504040204" pitchFamily="34" charset="0"/>
                <a:cs typeface="Calibri" panose="020F0502020204030204" pitchFamily="34" charset="0"/>
              </a:rPr>
              <a:t>about anything relating to their professional practice with the intention of </a:t>
            </a:r>
            <a:r>
              <a:rPr lang="en-GB" sz="2200" b="1" kern="0" dirty="0">
                <a:latin typeface="Calibri" panose="020F0502020204030204" pitchFamily="34" charset="0"/>
                <a:ea typeface="Tahoma" panose="020B0604030504040204" pitchFamily="34" charset="0"/>
                <a:cs typeface="Calibri" panose="020F0502020204030204" pitchFamily="34" charset="0"/>
              </a:rPr>
              <a:t>gaining insight </a:t>
            </a:r>
            <a:r>
              <a:rPr lang="en-GB" sz="2200" kern="0" dirty="0">
                <a:latin typeface="Calibri" panose="020F0502020204030204" pitchFamily="34" charset="0"/>
                <a:ea typeface="Tahoma" panose="020B0604030504040204" pitchFamily="34" charset="0"/>
                <a:cs typeface="Calibri" panose="020F0502020204030204" pitchFamily="34" charset="0"/>
              </a:rPr>
              <a:t>and using the lessons learned to </a:t>
            </a:r>
            <a:r>
              <a:rPr lang="en-GB" sz="2200" b="1" kern="0" dirty="0">
                <a:latin typeface="Calibri" panose="020F0502020204030204" pitchFamily="34" charset="0"/>
                <a:ea typeface="Tahoma" panose="020B0604030504040204" pitchFamily="34" charset="0"/>
                <a:cs typeface="Calibri" panose="020F0502020204030204" pitchFamily="34" charset="0"/>
              </a:rPr>
              <a:t>maintain good practice or make improvements </a:t>
            </a:r>
            <a:r>
              <a:rPr lang="en-GB" sz="2200" kern="0" dirty="0">
                <a:latin typeface="Calibri" panose="020F0502020204030204" pitchFamily="34" charset="0"/>
                <a:ea typeface="Tahoma" panose="020B0604030504040204" pitchFamily="34" charset="0"/>
                <a:cs typeface="Calibri" panose="020F0502020204030204" pitchFamily="34" charset="0"/>
              </a:rPr>
              <a:t>where possible.’</a:t>
            </a:r>
          </a:p>
          <a:p>
            <a:endParaRPr lang="en-GB" sz="2200" kern="0" dirty="0">
              <a:latin typeface="Calibri" panose="020F0502020204030204" pitchFamily="34" charset="0"/>
              <a:ea typeface="Tahoma" panose="020B0604030504040204" pitchFamily="34" charset="0"/>
              <a:cs typeface="Calibri" panose="020F0502020204030204" pitchFamily="34" charset="0"/>
            </a:endParaRPr>
          </a:p>
          <a:p>
            <a:pPr marL="0" indent="0" algn="r">
              <a:buNone/>
            </a:pPr>
            <a:r>
              <a:rPr lang="en-GB" sz="2200" kern="0" dirty="0">
                <a:latin typeface="Calibri" panose="020F0502020204030204" pitchFamily="34" charset="0"/>
                <a:ea typeface="Tahoma" panose="020B0604030504040204" pitchFamily="34" charset="0"/>
                <a:cs typeface="Calibri" panose="020F0502020204030204" pitchFamily="34" charset="0"/>
              </a:rPr>
              <a:t>Co-produced guidance by AoMRC, </a:t>
            </a:r>
            <a:r>
              <a:rPr lang="en-GB" sz="2200" kern="0" dirty="0" err="1">
                <a:latin typeface="Calibri" panose="020F0502020204030204" pitchFamily="34" charset="0"/>
                <a:ea typeface="Tahoma" panose="020B0604030504040204" pitchFamily="34" charset="0"/>
                <a:cs typeface="Calibri" panose="020F0502020204030204" pitchFamily="34" charset="0"/>
              </a:rPr>
              <a:t>COPMeD</a:t>
            </a:r>
            <a:r>
              <a:rPr lang="en-GB" sz="2200" kern="0" dirty="0">
                <a:latin typeface="Calibri" panose="020F0502020204030204" pitchFamily="34" charset="0"/>
                <a:ea typeface="Tahoma" panose="020B0604030504040204" pitchFamily="34" charset="0"/>
                <a:cs typeface="Calibri" panose="020F0502020204030204" pitchFamily="34" charset="0"/>
              </a:rPr>
              <a:t>, GMC and MSC </a:t>
            </a:r>
          </a:p>
          <a:p>
            <a:pPr marL="0" indent="0">
              <a:buNone/>
            </a:pPr>
            <a:endParaRPr lang="en-GB" sz="2200" kern="0" dirty="0">
              <a:latin typeface="Calibri" panose="020F0502020204030204" pitchFamily="34" charset="0"/>
              <a:ea typeface="Tahoma" panose="020B060403050404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xmlns="" id="{5EFB65AA-53B3-4634-94CB-8200FC700A8C}"/>
              </a:ext>
            </a:extLst>
          </p:cNvPr>
          <p:cNvSpPr txBox="1"/>
          <p:nvPr/>
        </p:nvSpPr>
        <p:spPr>
          <a:xfrm>
            <a:off x="5918307" y="1604980"/>
            <a:ext cx="1293524" cy="830997"/>
          </a:xfrm>
          <a:prstGeom prst="rect">
            <a:avLst/>
          </a:prstGeom>
          <a:noFill/>
        </p:spPr>
        <p:txBody>
          <a:bodyPr wrap="square" rtlCol="0">
            <a:spAutoFit/>
          </a:bodyPr>
          <a:lstStyle/>
          <a:p>
            <a:pPr algn="ctr"/>
            <a:r>
              <a:rPr lang="en-US" sz="1600" u="sng" dirty="0">
                <a:solidFill>
                  <a:schemeClr val="bg1"/>
                </a:solidFill>
                <a:latin typeface="Tahoma" panose="020B0604030504040204" pitchFamily="34" charset="0"/>
                <a:ea typeface="Tahoma" panose="020B0604030504040204" pitchFamily="34" charset="0"/>
                <a:cs typeface="Tahoma" panose="020B0604030504040204" pitchFamily="34" charset="0"/>
              </a:rPr>
              <a:t>Step 1</a:t>
            </a:r>
          </a:p>
          <a:p>
            <a:pPr algn="ct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Have an experience</a:t>
            </a:r>
            <a:endParaRPr lang="en-GB"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7" name="TextBox 46">
            <a:extLst>
              <a:ext uri="{FF2B5EF4-FFF2-40B4-BE49-F238E27FC236}">
                <a16:creationId xmlns:a16="http://schemas.microsoft.com/office/drawing/2014/main" xmlns="" id="{90E15A3E-6929-4B8F-BED8-9D84C42BFB20}"/>
              </a:ext>
            </a:extLst>
          </p:cNvPr>
          <p:cNvSpPr txBox="1"/>
          <p:nvPr/>
        </p:nvSpPr>
        <p:spPr>
          <a:xfrm>
            <a:off x="7119133" y="5031909"/>
            <a:ext cx="1293524" cy="1323439"/>
          </a:xfrm>
          <a:prstGeom prst="rect">
            <a:avLst/>
          </a:prstGeom>
          <a:noFill/>
        </p:spPr>
        <p:txBody>
          <a:bodyPr wrap="square" rtlCol="0">
            <a:spAutoFit/>
          </a:bodyPr>
          <a:lstStyle/>
          <a:p>
            <a:pPr algn="ctr"/>
            <a:r>
              <a:rPr lang="en-US" sz="1600" u="sng" dirty="0">
                <a:solidFill>
                  <a:schemeClr val="bg1"/>
                </a:solidFill>
                <a:latin typeface="Tahoma" panose="020B0604030504040204" pitchFamily="34" charset="0"/>
                <a:ea typeface="Tahoma" panose="020B0604030504040204" pitchFamily="34" charset="0"/>
                <a:cs typeface="Tahoma" panose="020B0604030504040204" pitchFamily="34" charset="0"/>
              </a:rPr>
              <a:t>Step 4</a:t>
            </a:r>
          </a:p>
          <a:p>
            <a:pPr algn="ct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Draw conclusions </a:t>
            </a:r>
          </a:p>
          <a:p>
            <a:pPr algn="ct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from the </a:t>
            </a:r>
          </a:p>
          <a:p>
            <a:pPr algn="ct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experience</a:t>
            </a:r>
          </a:p>
        </p:txBody>
      </p:sp>
      <p:pic>
        <p:nvPicPr>
          <p:cNvPr id="48" name="Picture 47">
            <a:extLst>
              <a:ext uri="{FF2B5EF4-FFF2-40B4-BE49-F238E27FC236}">
                <a16:creationId xmlns:a16="http://schemas.microsoft.com/office/drawing/2014/main" xmlns="" id="{6B53DE37-B1A1-41AD-847E-ED7E71986663}"/>
              </a:ext>
            </a:extLst>
          </p:cNvPr>
          <p:cNvPicPr>
            <a:picLocks noChangeAspect="1"/>
          </p:cNvPicPr>
          <p:nvPr/>
        </p:nvPicPr>
        <p:blipFill>
          <a:blip r:embed="rId3"/>
          <a:stretch>
            <a:fillRect/>
          </a:stretch>
        </p:blipFill>
        <p:spPr>
          <a:xfrm>
            <a:off x="6794198" y="2529483"/>
            <a:ext cx="2240000" cy="2260242"/>
          </a:xfrm>
          <a:prstGeom prst="rect">
            <a:avLst/>
          </a:prstGeom>
        </p:spPr>
      </p:pic>
      <p:sp>
        <p:nvSpPr>
          <p:cNvPr id="49" name="TextBox 48">
            <a:extLst>
              <a:ext uri="{FF2B5EF4-FFF2-40B4-BE49-F238E27FC236}">
                <a16:creationId xmlns:a16="http://schemas.microsoft.com/office/drawing/2014/main" xmlns="" id="{4083A70E-099B-48FE-BBCB-90302533DA53}"/>
              </a:ext>
            </a:extLst>
          </p:cNvPr>
          <p:cNvSpPr txBox="1"/>
          <p:nvPr/>
        </p:nvSpPr>
        <p:spPr>
          <a:xfrm>
            <a:off x="5174598" y="3640514"/>
            <a:ext cx="1293524" cy="830997"/>
          </a:xfrm>
          <a:prstGeom prst="rect">
            <a:avLst/>
          </a:prstGeom>
          <a:noFill/>
        </p:spPr>
        <p:txBody>
          <a:bodyPr wrap="square" rtlCol="0">
            <a:spAutoFit/>
          </a:bodyPr>
          <a:lstStyle/>
          <a:p>
            <a:pPr algn="ctr"/>
            <a:r>
              <a:rPr lang="en-US" sz="1600" u="sng" dirty="0">
                <a:solidFill>
                  <a:schemeClr val="bg1"/>
                </a:solidFill>
                <a:latin typeface="Tahoma" panose="020B0604030504040204" pitchFamily="34" charset="0"/>
                <a:ea typeface="Tahoma" panose="020B0604030504040204" pitchFamily="34" charset="0"/>
                <a:cs typeface="Tahoma" panose="020B0604030504040204" pitchFamily="34" charset="0"/>
              </a:rPr>
              <a:t>Step 5</a:t>
            </a:r>
          </a:p>
          <a:p>
            <a:pPr algn="ct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Plan the </a:t>
            </a:r>
          </a:p>
          <a:p>
            <a:pPr algn="ctr"/>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next steps</a:t>
            </a:r>
          </a:p>
        </p:txBody>
      </p:sp>
      <p:sp>
        <p:nvSpPr>
          <p:cNvPr id="50" name="TextBox 49">
            <a:extLst>
              <a:ext uri="{FF2B5EF4-FFF2-40B4-BE49-F238E27FC236}">
                <a16:creationId xmlns:a16="http://schemas.microsoft.com/office/drawing/2014/main" xmlns="" id="{2E92493E-07B8-42A5-88CC-61C8367D1486}"/>
              </a:ext>
            </a:extLst>
          </p:cNvPr>
          <p:cNvSpPr txBox="1"/>
          <p:nvPr/>
        </p:nvSpPr>
        <p:spPr>
          <a:xfrm>
            <a:off x="7267436" y="3356987"/>
            <a:ext cx="1293524" cy="584775"/>
          </a:xfrm>
          <a:prstGeom prst="rect">
            <a:avLst/>
          </a:prstGeom>
          <a:noFill/>
        </p:spPr>
        <p:txBody>
          <a:bodyPr wrap="square" rtlCol="0">
            <a:spAutoFit/>
          </a:bodyPr>
          <a:lstStyle/>
          <a:p>
            <a:pPr algn="ctr"/>
            <a:r>
              <a:rPr lang="en-US" sz="1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Experiential</a:t>
            </a:r>
          </a:p>
          <a:p>
            <a:pPr algn="ctr"/>
            <a:r>
              <a:rPr lang="en-US" sz="1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learning</a:t>
            </a:r>
          </a:p>
        </p:txBody>
      </p:sp>
      <p:grpSp>
        <p:nvGrpSpPr>
          <p:cNvPr id="51" name="Group 50">
            <a:extLst>
              <a:ext uri="{FF2B5EF4-FFF2-40B4-BE49-F238E27FC236}">
                <a16:creationId xmlns:a16="http://schemas.microsoft.com/office/drawing/2014/main" xmlns="" id="{5FD8B512-9691-4F1B-88E3-A65A85034B26}"/>
              </a:ext>
            </a:extLst>
          </p:cNvPr>
          <p:cNvGrpSpPr/>
          <p:nvPr/>
        </p:nvGrpSpPr>
        <p:grpSpPr>
          <a:xfrm>
            <a:off x="8184232" y="1683500"/>
            <a:ext cx="1375174" cy="1319348"/>
            <a:chOff x="9760935" y="1089278"/>
            <a:chExt cx="1777311" cy="1777311"/>
          </a:xfrm>
        </p:grpSpPr>
        <p:sp>
          <p:nvSpPr>
            <p:cNvPr id="52" name="Oval 51">
              <a:extLst>
                <a:ext uri="{FF2B5EF4-FFF2-40B4-BE49-F238E27FC236}">
                  <a16:creationId xmlns:a16="http://schemas.microsoft.com/office/drawing/2014/main" xmlns="" id="{A40CA920-44D0-4C17-A9F1-9F7D7AF425A4}"/>
                </a:ext>
              </a:extLst>
            </p:cNvPr>
            <p:cNvSpPr/>
            <p:nvPr/>
          </p:nvSpPr>
          <p:spPr>
            <a:xfrm>
              <a:off x="9760935" y="1089278"/>
              <a:ext cx="1777311" cy="1777311"/>
            </a:xfrm>
            <a:prstGeom prst="ellipse">
              <a:avLst/>
            </a:prstGeom>
            <a:solidFill>
              <a:srgbClr val="64B39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TextBox 52">
              <a:extLst>
                <a:ext uri="{FF2B5EF4-FFF2-40B4-BE49-F238E27FC236}">
                  <a16:creationId xmlns:a16="http://schemas.microsoft.com/office/drawing/2014/main" xmlns="" id="{F0E64B1B-8267-48C0-987F-BA630553F153}"/>
                </a:ext>
              </a:extLst>
            </p:cNvPr>
            <p:cNvSpPr txBox="1"/>
            <p:nvPr/>
          </p:nvSpPr>
          <p:spPr>
            <a:xfrm>
              <a:off x="9833342" y="1355143"/>
              <a:ext cx="1671782" cy="1285290"/>
            </a:xfrm>
            <a:prstGeom prst="rect">
              <a:avLst/>
            </a:prstGeom>
            <a:noFill/>
          </p:spPr>
          <p:txBody>
            <a:bodyPr wrap="square" rtlCol="0">
              <a:spAutoFit/>
            </a:bodyPr>
            <a:lstStyle/>
            <a:p>
              <a:pPr algn="ctr"/>
              <a:r>
                <a:rPr lang="en-US" sz="1400" u="sng" dirty="0">
                  <a:solidFill>
                    <a:schemeClr val="bg1"/>
                  </a:solidFill>
                  <a:latin typeface="Tahoma" panose="020B0604030504040204" pitchFamily="34" charset="0"/>
                  <a:ea typeface="Tahoma" panose="020B0604030504040204" pitchFamily="34" charset="0"/>
                  <a:cs typeface="Tahoma" panose="020B0604030504040204" pitchFamily="34" charset="0"/>
                </a:rPr>
                <a:t>Step 2</a:t>
              </a:r>
            </a:p>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Review and </a:t>
              </a:r>
            </a:p>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describe the </a:t>
              </a:r>
            </a:p>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experience</a:t>
              </a:r>
            </a:p>
          </p:txBody>
        </p:sp>
      </p:grpSp>
      <p:grpSp>
        <p:nvGrpSpPr>
          <p:cNvPr id="54" name="Group 53">
            <a:extLst>
              <a:ext uri="{FF2B5EF4-FFF2-40B4-BE49-F238E27FC236}">
                <a16:creationId xmlns:a16="http://schemas.microsoft.com/office/drawing/2014/main" xmlns="" id="{7A71330C-5467-4141-AA8F-744E162F8497}"/>
              </a:ext>
            </a:extLst>
          </p:cNvPr>
          <p:cNvGrpSpPr/>
          <p:nvPr/>
        </p:nvGrpSpPr>
        <p:grpSpPr>
          <a:xfrm>
            <a:off x="6312024" y="1649887"/>
            <a:ext cx="1375174" cy="1319348"/>
            <a:chOff x="7213563" y="921396"/>
            <a:chExt cx="1777311" cy="1777311"/>
          </a:xfrm>
        </p:grpSpPr>
        <p:sp>
          <p:nvSpPr>
            <p:cNvPr id="55" name="Oval 54">
              <a:extLst>
                <a:ext uri="{FF2B5EF4-FFF2-40B4-BE49-F238E27FC236}">
                  <a16:creationId xmlns:a16="http://schemas.microsoft.com/office/drawing/2014/main" xmlns="" id="{7AC15158-FE1C-4E2B-A6BE-E868164FD8B5}"/>
                </a:ext>
              </a:extLst>
            </p:cNvPr>
            <p:cNvSpPr/>
            <p:nvPr/>
          </p:nvSpPr>
          <p:spPr>
            <a:xfrm>
              <a:off x="7213563" y="921396"/>
              <a:ext cx="1777311" cy="1777311"/>
            </a:xfrm>
            <a:prstGeom prst="ellipse">
              <a:avLst/>
            </a:prstGeom>
            <a:solidFill>
              <a:srgbClr val="16597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TextBox 55">
              <a:extLst>
                <a:ext uri="{FF2B5EF4-FFF2-40B4-BE49-F238E27FC236}">
                  <a16:creationId xmlns:a16="http://schemas.microsoft.com/office/drawing/2014/main" xmlns="" id="{4ECE234F-FE74-4FE1-A13E-2F4E947D2369}"/>
                </a:ext>
              </a:extLst>
            </p:cNvPr>
            <p:cNvSpPr txBox="1"/>
            <p:nvPr/>
          </p:nvSpPr>
          <p:spPr>
            <a:xfrm>
              <a:off x="7254926" y="1368136"/>
              <a:ext cx="1671782" cy="995064"/>
            </a:xfrm>
            <a:prstGeom prst="rect">
              <a:avLst/>
            </a:prstGeom>
            <a:noFill/>
          </p:spPr>
          <p:txBody>
            <a:bodyPr wrap="square" rtlCol="0">
              <a:spAutoFit/>
            </a:bodyPr>
            <a:lstStyle/>
            <a:p>
              <a:pPr algn="ctr"/>
              <a:r>
                <a:rPr lang="en-US" sz="1400" u="sng" dirty="0">
                  <a:solidFill>
                    <a:schemeClr val="bg1"/>
                  </a:solidFill>
                  <a:latin typeface="Tahoma" panose="020B0604030504040204" pitchFamily="34" charset="0"/>
                  <a:ea typeface="Tahoma" panose="020B0604030504040204" pitchFamily="34" charset="0"/>
                  <a:cs typeface="Tahoma" panose="020B0604030504040204" pitchFamily="34" charset="0"/>
                </a:rPr>
                <a:t>Step 1</a:t>
              </a:r>
            </a:p>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Have an experience</a:t>
              </a:r>
              <a:endParaRPr lang="en-GB"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57" name="Group 56">
            <a:extLst>
              <a:ext uri="{FF2B5EF4-FFF2-40B4-BE49-F238E27FC236}">
                <a16:creationId xmlns:a16="http://schemas.microsoft.com/office/drawing/2014/main" xmlns="" id="{14B9A090-5295-49AA-A188-78A0F5C6BB63}"/>
              </a:ext>
            </a:extLst>
          </p:cNvPr>
          <p:cNvGrpSpPr/>
          <p:nvPr/>
        </p:nvGrpSpPr>
        <p:grpSpPr>
          <a:xfrm>
            <a:off x="8688288" y="3649373"/>
            <a:ext cx="1375174" cy="1319348"/>
            <a:chOff x="9760935" y="1089278"/>
            <a:chExt cx="1777311" cy="1777311"/>
          </a:xfrm>
          <a:solidFill>
            <a:srgbClr val="55A9D5"/>
          </a:solidFill>
          <a:effectLst>
            <a:outerShdw blurRad="50800" dist="38100" dir="10800000" algn="r" rotWithShape="0">
              <a:prstClr val="black">
                <a:alpha val="40000"/>
              </a:prstClr>
            </a:outerShdw>
          </a:effectLst>
        </p:grpSpPr>
        <p:sp>
          <p:nvSpPr>
            <p:cNvPr id="58" name="Oval 57">
              <a:extLst>
                <a:ext uri="{FF2B5EF4-FFF2-40B4-BE49-F238E27FC236}">
                  <a16:creationId xmlns:a16="http://schemas.microsoft.com/office/drawing/2014/main" xmlns="" id="{A724CB1E-B7E4-4AA9-A8CC-9019DD7483A0}"/>
                </a:ext>
              </a:extLst>
            </p:cNvPr>
            <p:cNvSpPr/>
            <p:nvPr/>
          </p:nvSpPr>
          <p:spPr>
            <a:xfrm>
              <a:off x="9760935" y="1089278"/>
              <a:ext cx="1777311" cy="1777311"/>
            </a:xfrm>
            <a:prstGeom prst="ellipse">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TextBox 58">
              <a:extLst>
                <a:ext uri="{FF2B5EF4-FFF2-40B4-BE49-F238E27FC236}">
                  <a16:creationId xmlns:a16="http://schemas.microsoft.com/office/drawing/2014/main" xmlns="" id="{C907FEE2-F282-4E6B-8922-74FB6DA84AF0}"/>
                </a:ext>
              </a:extLst>
            </p:cNvPr>
            <p:cNvSpPr txBox="1"/>
            <p:nvPr/>
          </p:nvSpPr>
          <p:spPr>
            <a:xfrm>
              <a:off x="9833342" y="1553624"/>
              <a:ext cx="1671782" cy="995064"/>
            </a:xfrm>
            <a:prstGeom prst="rect">
              <a:avLst/>
            </a:prstGeom>
            <a:noFill/>
          </p:spPr>
          <p:txBody>
            <a:bodyPr wrap="square" rtlCol="0">
              <a:spAutoFit/>
            </a:bodyPr>
            <a:lstStyle/>
            <a:p>
              <a:pPr algn="ctr"/>
              <a:r>
                <a:rPr lang="en-US" sz="1400" u="sng" dirty="0">
                  <a:solidFill>
                    <a:schemeClr val="bg1"/>
                  </a:solidFill>
                  <a:latin typeface="Tahoma" panose="020B0604030504040204" pitchFamily="34" charset="0"/>
                  <a:ea typeface="Tahoma" panose="020B0604030504040204" pitchFamily="34" charset="0"/>
                  <a:cs typeface="Tahoma" panose="020B0604030504040204" pitchFamily="34" charset="0"/>
                </a:rPr>
                <a:t>Step 3</a:t>
              </a:r>
            </a:p>
            <a:p>
              <a:pPr algn="ctr"/>
              <a:r>
                <a:rPr lang="en-US" sz="1400" dirty="0" err="1">
                  <a:solidFill>
                    <a:schemeClr val="bg1"/>
                  </a:solidFill>
                  <a:latin typeface="Tahoma" panose="020B0604030504040204" pitchFamily="34" charset="0"/>
                  <a:ea typeface="Tahoma" panose="020B0604030504040204" pitchFamily="34" charset="0"/>
                  <a:cs typeface="Tahoma" panose="020B0604030504040204" pitchFamily="34" charset="0"/>
                </a:rPr>
                <a:t>Analyse</a:t>
              </a: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 the </a:t>
              </a:r>
            </a:p>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experience</a:t>
              </a:r>
            </a:p>
          </p:txBody>
        </p:sp>
      </p:grpSp>
      <p:grpSp>
        <p:nvGrpSpPr>
          <p:cNvPr id="60" name="Group 59">
            <a:extLst>
              <a:ext uri="{FF2B5EF4-FFF2-40B4-BE49-F238E27FC236}">
                <a16:creationId xmlns:a16="http://schemas.microsoft.com/office/drawing/2014/main" xmlns="" id="{D8028516-8993-42B2-8F00-583B0B7E5010}"/>
              </a:ext>
            </a:extLst>
          </p:cNvPr>
          <p:cNvGrpSpPr/>
          <p:nvPr/>
        </p:nvGrpSpPr>
        <p:grpSpPr>
          <a:xfrm>
            <a:off x="7139314" y="4612787"/>
            <a:ext cx="1375174" cy="1319348"/>
            <a:chOff x="9760935" y="1089278"/>
            <a:chExt cx="1777311" cy="1777311"/>
          </a:xfrm>
          <a:solidFill>
            <a:srgbClr val="A6C170"/>
          </a:solidFill>
          <a:effectLst>
            <a:outerShdw blurRad="50800" dist="38100" algn="l" rotWithShape="0">
              <a:prstClr val="black">
                <a:alpha val="40000"/>
              </a:prstClr>
            </a:outerShdw>
          </a:effectLst>
        </p:grpSpPr>
        <p:sp>
          <p:nvSpPr>
            <p:cNvPr id="61" name="Oval 60">
              <a:extLst>
                <a:ext uri="{FF2B5EF4-FFF2-40B4-BE49-F238E27FC236}">
                  <a16:creationId xmlns:a16="http://schemas.microsoft.com/office/drawing/2014/main" xmlns="" id="{6232F9DE-76AA-4B07-B006-9DFDCE8D601C}"/>
                </a:ext>
              </a:extLst>
            </p:cNvPr>
            <p:cNvSpPr/>
            <p:nvPr/>
          </p:nvSpPr>
          <p:spPr>
            <a:xfrm>
              <a:off x="9760935" y="1089278"/>
              <a:ext cx="1777311" cy="1777311"/>
            </a:xfrm>
            <a:prstGeom prst="ellipse">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TextBox 61">
              <a:extLst>
                <a:ext uri="{FF2B5EF4-FFF2-40B4-BE49-F238E27FC236}">
                  <a16:creationId xmlns:a16="http://schemas.microsoft.com/office/drawing/2014/main" xmlns="" id="{E35E70EE-B02F-4D3D-8EB9-93B89CF690B4}"/>
                </a:ext>
              </a:extLst>
            </p:cNvPr>
            <p:cNvSpPr txBox="1"/>
            <p:nvPr/>
          </p:nvSpPr>
          <p:spPr>
            <a:xfrm>
              <a:off x="9828338" y="1190174"/>
              <a:ext cx="1671782" cy="1575517"/>
            </a:xfrm>
            <a:prstGeom prst="rect">
              <a:avLst/>
            </a:prstGeom>
            <a:noFill/>
          </p:spPr>
          <p:txBody>
            <a:bodyPr wrap="square" rtlCol="0">
              <a:spAutoFit/>
            </a:bodyPr>
            <a:lstStyle/>
            <a:p>
              <a:pPr algn="ctr"/>
              <a:r>
                <a:rPr lang="en-US" sz="1400" u="sng" dirty="0">
                  <a:solidFill>
                    <a:schemeClr val="bg1"/>
                  </a:solidFill>
                  <a:latin typeface="Tahoma" panose="020B0604030504040204" pitchFamily="34" charset="0"/>
                  <a:ea typeface="Tahoma" panose="020B0604030504040204" pitchFamily="34" charset="0"/>
                  <a:cs typeface="Tahoma" panose="020B0604030504040204" pitchFamily="34" charset="0"/>
                </a:rPr>
                <a:t>Step 4</a:t>
              </a:r>
            </a:p>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Draw conclusions </a:t>
              </a:r>
            </a:p>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from the </a:t>
              </a:r>
            </a:p>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experience</a:t>
              </a:r>
            </a:p>
          </p:txBody>
        </p:sp>
      </p:grpSp>
      <p:grpSp>
        <p:nvGrpSpPr>
          <p:cNvPr id="63" name="Group 62">
            <a:extLst>
              <a:ext uri="{FF2B5EF4-FFF2-40B4-BE49-F238E27FC236}">
                <a16:creationId xmlns:a16="http://schemas.microsoft.com/office/drawing/2014/main" xmlns="" id="{B1276F51-DDBB-4B69-BACE-4BA767CF6740}"/>
              </a:ext>
            </a:extLst>
          </p:cNvPr>
          <p:cNvGrpSpPr/>
          <p:nvPr/>
        </p:nvGrpSpPr>
        <p:grpSpPr>
          <a:xfrm>
            <a:off x="5656441" y="3413386"/>
            <a:ext cx="1375174" cy="1319348"/>
            <a:chOff x="9760935" y="1089278"/>
            <a:chExt cx="1777311" cy="1777311"/>
          </a:xfrm>
          <a:solidFill>
            <a:srgbClr val="72ABD4"/>
          </a:solidFill>
          <a:effectLst>
            <a:outerShdw blurRad="50800" dist="38100" algn="l" rotWithShape="0">
              <a:prstClr val="black">
                <a:alpha val="40000"/>
              </a:prstClr>
            </a:outerShdw>
          </a:effectLst>
        </p:grpSpPr>
        <p:sp>
          <p:nvSpPr>
            <p:cNvPr id="64" name="Oval 63">
              <a:extLst>
                <a:ext uri="{FF2B5EF4-FFF2-40B4-BE49-F238E27FC236}">
                  <a16:creationId xmlns:a16="http://schemas.microsoft.com/office/drawing/2014/main" xmlns="" id="{95FA1516-C46F-46DD-BF52-D87B8B53FF83}"/>
                </a:ext>
              </a:extLst>
            </p:cNvPr>
            <p:cNvSpPr/>
            <p:nvPr/>
          </p:nvSpPr>
          <p:spPr>
            <a:xfrm>
              <a:off x="9760935" y="1089278"/>
              <a:ext cx="1777311" cy="1777311"/>
            </a:xfrm>
            <a:prstGeom prst="ellipse">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TextBox 64">
              <a:extLst>
                <a:ext uri="{FF2B5EF4-FFF2-40B4-BE49-F238E27FC236}">
                  <a16:creationId xmlns:a16="http://schemas.microsoft.com/office/drawing/2014/main" xmlns="" id="{FFD78670-F85A-4CDA-9B07-CFD5E512C286}"/>
                </a:ext>
              </a:extLst>
            </p:cNvPr>
            <p:cNvSpPr txBox="1"/>
            <p:nvPr/>
          </p:nvSpPr>
          <p:spPr>
            <a:xfrm>
              <a:off x="9799034" y="1584814"/>
              <a:ext cx="1671782" cy="995064"/>
            </a:xfrm>
            <a:prstGeom prst="rect">
              <a:avLst/>
            </a:prstGeom>
            <a:noFill/>
          </p:spPr>
          <p:txBody>
            <a:bodyPr wrap="square" rtlCol="0">
              <a:spAutoFit/>
            </a:bodyPr>
            <a:lstStyle/>
            <a:p>
              <a:pPr algn="ctr"/>
              <a:r>
                <a:rPr lang="en-US" sz="1400" u="sng" dirty="0">
                  <a:solidFill>
                    <a:schemeClr val="bg1"/>
                  </a:solidFill>
                  <a:latin typeface="Tahoma" panose="020B0604030504040204" pitchFamily="34" charset="0"/>
                  <a:ea typeface="Tahoma" panose="020B0604030504040204" pitchFamily="34" charset="0"/>
                  <a:cs typeface="Tahoma" panose="020B0604030504040204" pitchFamily="34" charset="0"/>
                </a:rPr>
                <a:t>Step 5</a:t>
              </a:r>
            </a:p>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Plan the </a:t>
              </a:r>
            </a:p>
            <a:p>
              <a:pPr algn="ctr"/>
              <a:r>
                <a:rPr lang="en-US" sz="1400" dirty="0">
                  <a:solidFill>
                    <a:schemeClr val="bg1"/>
                  </a:solidFill>
                  <a:latin typeface="Tahoma" panose="020B0604030504040204" pitchFamily="34" charset="0"/>
                  <a:ea typeface="Tahoma" panose="020B0604030504040204" pitchFamily="34" charset="0"/>
                  <a:cs typeface="Tahoma" panose="020B0604030504040204" pitchFamily="34" charset="0"/>
                </a:rPr>
                <a:t>next steps</a:t>
              </a:r>
            </a:p>
          </p:txBody>
        </p:sp>
      </p:grpSp>
    </p:spTree>
    <p:extLst>
      <p:ext uri="{BB962C8B-B14F-4D97-AF65-F5344CB8AC3E}">
        <p14:creationId xmlns:p14="http://schemas.microsoft.com/office/powerpoint/2010/main" val="153270626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8A1D0"/>
                </a:solidFill>
                <a:latin typeface="Tahoma" panose="020B0604030504040204" pitchFamily="34" charset="0"/>
                <a:ea typeface="Tahoma" panose="020B0604030504040204" pitchFamily="34" charset="0"/>
                <a:cs typeface="Tahoma" panose="020B0604030504040204" pitchFamily="34" charset="0"/>
              </a:rPr>
              <a:t>The Reflective Practitioner </a:t>
            </a:r>
            <a:endParaRPr lang="en-GB" dirty="0"/>
          </a:p>
        </p:txBody>
      </p:sp>
      <p:sp>
        <p:nvSpPr>
          <p:cNvPr id="3" name="Content Placeholder 2"/>
          <p:cNvSpPr>
            <a:spLocks noGrp="1"/>
          </p:cNvSpPr>
          <p:nvPr>
            <p:ph idx="1"/>
          </p:nvPr>
        </p:nvSpPr>
        <p:spPr/>
        <p:txBody>
          <a:bodyPr/>
          <a:lstStyle/>
          <a:p>
            <a:pPr marL="0" indent="0">
              <a:buNone/>
            </a:pPr>
            <a:r>
              <a:rPr lang="en-US" sz="2200" b="1" dirty="0"/>
              <a:t>Reflection empowers medical students and doctors to:</a:t>
            </a:r>
            <a:br>
              <a:rPr lang="en-US" sz="2200" b="1" dirty="0"/>
            </a:br>
            <a:endParaRPr lang="en-US" sz="2200" b="1" dirty="0"/>
          </a:p>
          <a:p>
            <a:r>
              <a:rPr lang="en-GB" sz="2200" dirty="0"/>
              <a:t>Demonstrate insight by identifying actions that will help us learn, improve our practice and develop greater insight and self-awareness. </a:t>
            </a:r>
            <a:br>
              <a:rPr lang="en-GB" sz="2200" dirty="0"/>
            </a:br>
            <a:endParaRPr lang="en-GB" sz="2200" dirty="0"/>
          </a:p>
          <a:p>
            <a:r>
              <a:rPr lang="en-GB" sz="2200" dirty="0"/>
              <a:t>identify opportunities to improve quality and patient safety in organisations.</a:t>
            </a:r>
          </a:p>
          <a:p>
            <a:endParaRPr lang="en-GB" sz="2200" dirty="0"/>
          </a:p>
          <a:p>
            <a:pPr marL="0" indent="0" algn="r">
              <a:buNone/>
            </a:pPr>
            <a:r>
              <a:rPr lang="en-GB" sz="2200" b="1" dirty="0">
                <a:solidFill>
                  <a:srgbClr val="1986A4"/>
                </a:solidFill>
              </a:rPr>
              <a:t>There is a strong public interest in medical students and </a:t>
            </a:r>
          </a:p>
          <a:p>
            <a:pPr marL="0" indent="0" algn="r">
              <a:buNone/>
            </a:pPr>
            <a:r>
              <a:rPr lang="en-GB" sz="2200" b="1" dirty="0">
                <a:solidFill>
                  <a:srgbClr val="1986A4"/>
                </a:solidFill>
              </a:rPr>
              <a:t>doctors being able to reflect in an open and honest way.</a:t>
            </a:r>
          </a:p>
          <a:p>
            <a:endParaRPr lang="en-GB" dirty="0"/>
          </a:p>
        </p:txBody>
      </p:sp>
    </p:spTree>
    <p:extLst>
      <p:ext uri="{BB962C8B-B14F-4D97-AF65-F5344CB8AC3E}">
        <p14:creationId xmlns:p14="http://schemas.microsoft.com/office/powerpoint/2010/main" val="286469252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55A9D5"/>
                </a:solidFill>
                <a:latin typeface="Tahoma" panose="020B0604030504040204" pitchFamily="34" charset="0"/>
                <a:ea typeface="Tahoma" panose="020B0604030504040204" pitchFamily="34" charset="0"/>
                <a:cs typeface="Tahoma" panose="020B0604030504040204" pitchFamily="34" charset="0"/>
              </a:rPr>
              <a:t>Benefits</a:t>
            </a:r>
            <a:endParaRPr lang="en-GB" dirty="0"/>
          </a:p>
        </p:txBody>
      </p:sp>
      <p:pic>
        <p:nvPicPr>
          <p:cNvPr id="4" name="Content Placeholder 3">
            <a:extLst>
              <a:ext uri="{FF2B5EF4-FFF2-40B4-BE49-F238E27FC236}">
                <a16:creationId xmlns:a16="http://schemas.microsoft.com/office/drawing/2014/main" xmlns="" id="{2E670571-1AB4-47DE-AA64-24FA1FD2E97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4531" t="25059" r="34688" b="26527"/>
          <a:stretch/>
        </p:blipFill>
        <p:spPr>
          <a:xfrm>
            <a:off x="3143672" y="1141834"/>
            <a:ext cx="5616624" cy="4969197"/>
          </a:xfrm>
          <a:prstGeom prst="rect">
            <a:avLst/>
          </a:prstGeom>
        </p:spPr>
      </p:pic>
      <p:sp>
        <p:nvSpPr>
          <p:cNvPr id="5" name="TextBox 4">
            <a:extLst>
              <a:ext uri="{FF2B5EF4-FFF2-40B4-BE49-F238E27FC236}">
                <a16:creationId xmlns:a16="http://schemas.microsoft.com/office/drawing/2014/main" xmlns="" id="{D9B59BFB-5F15-46D5-9B93-FD625AEF4287}"/>
              </a:ext>
            </a:extLst>
          </p:cNvPr>
          <p:cNvSpPr txBox="1"/>
          <p:nvPr/>
        </p:nvSpPr>
        <p:spPr>
          <a:xfrm>
            <a:off x="2351584" y="5589240"/>
            <a:ext cx="6831350" cy="1077218"/>
          </a:xfrm>
          <a:prstGeom prst="rect">
            <a:avLst/>
          </a:prstGeom>
          <a:noFill/>
        </p:spPr>
        <p:txBody>
          <a:bodyPr wrap="square" rtlCol="0">
            <a:spAutoFit/>
          </a:bodyPr>
          <a:lstStyle/>
          <a:p>
            <a:endParaRPr lang="en-GB" dirty="0"/>
          </a:p>
          <a:p>
            <a:endParaRPr lang="en-GB" dirty="0"/>
          </a:p>
          <a:p>
            <a:pPr algn="ctr"/>
            <a:r>
              <a:rPr lang="en-GB" sz="1400" b="1" dirty="0"/>
              <a:t>Academy of Medical Royal Colleges/COPMeD. </a:t>
            </a:r>
          </a:p>
          <a:p>
            <a:pPr algn="ctr"/>
            <a:r>
              <a:rPr lang="en-GB" sz="1400" dirty="0"/>
              <a:t>A reflective practice toolkit, 2018. Reflective practice - an overview</a:t>
            </a:r>
          </a:p>
        </p:txBody>
      </p:sp>
    </p:spTree>
    <p:extLst>
      <p:ext uri="{BB962C8B-B14F-4D97-AF65-F5344CB8AC3E}">
        <p14:creationId xmlns:p14="http://schemas.microsoft.com/office/powerpoint/2010/main" val="31545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5C2DB437-4128-4170-887D-15D10C18B569}"/>
              </a:ext>
            </a:extLst>
          </p:cNvPr>
          <p:cNvPicPr>
            <a:picLocks noChangeAspect="1"/>
          </p:cNvPicPr>
          <p:nvPr/>
        </p:nvPicPr>
        <p:blipFill rotWithShape="1">
          <a:blip r:embed="rId3">
            <a:extLst>
              <a:ext uri="{28A0092B-C50C-407E-A947-70E740481C1C}">
                <a14:useLocalDpi xmlns:a14="http://schemas.microsoft.com/office/drawing/2010/main" val="0"/>
              </a:ext>
            </a:extLst>
          </a:blip>
          <a:srcRect l="30187" t="11448" b="37643"/>
          <a:stretch/>
        </p:blipFill>
        <p:spPr>
          <a:xfrm>
            <a:off x="4253110" y="1514764"/>
            <a:ext cx="8511625" cy="3491345"/>
          </a:xfrm>
          <a:prstGeom prst="rect">
            <a:avLst/>
          </a:prstGeom>
          <a:effectLst>
            <a:outerShdw blurRad="50800" dist="38100" dir="10800000" algn="r" rotWithShape="0">
              <a:prstClr val="black">
                <a:alpha val="40000"/>
              </a:prstClr>
            </a:outerShdw>
          </a:effectLst>
        </p:spPr>
      </p:pic>
      <p:sp>
        <p:nvSpPr>
          <p:cNvPr id="11" name="TextBox 10">
            <a:extLst>
              <a:ext uri="{FF2B5EF4-FFF2-40B4-BE49-F238E27FC236}">
                <a16:creationId xmlns:a16="http://schemas.microsoft.com/office/drawing/2014/main" xmlns="" id="{5795FE0C-EFA4-4CEF-A31D-B9800A0FC2E9}"/>
              </a:ext>
            </a:extLst>
          </p:cNvPr>
          <p:cNvSpPr txBox="1"/>
          <p:nvPr/>
        </p:nvSpPr>
        <p:spPr>
          <a:xfrm>
            <a:off x="4719782" y="2521527"/>
            <a:ext cx="12371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What?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(thinking)</a:t>
            </a: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xmlns="" id="{D57444A6-F7FC-43B8-AAFA-2EFC6805CA42}"/>
              </a:ext>
            </a:extLst>
          </p:cNvPr>
          <p:cNvSpPr txBox="1"/>
          <p:nvPr/>
        </p:nvSpPr>
        <p:spPr>
          <a:xfrm>
            <a:off x="6235073" y="2521526"/>
            <a:ext cx="12371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So what?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(feeling)</a:t>
            </a: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xmlns="" id="{C730E589-5611-49F6-B223-4B1616519DB2}"/>
              </a:ext>
            </a:extLst>
          </p:cNvPr>
          <p:cNvSpPr txBox="1"/>
          <p:nvPr/>
        </p:nvSpPr>
        <p:spPr>
          <a:xfrm>
            <a:off x="5467664" y="3950291"/>
            <a:ext cx="13598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Now what?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(doing)</a:t>
            </a: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xmlns="" id="{32D6BAE6-E92F-47C4-BCDC-339144CDAC90}"/>
              </a:ext>
            </a:extLst>
          </p:cNvPr>
          <p:cNvSpPr txBox="1">
            <a:spLocks/>
          </p:cNvSpPr>
          <p:nvPr/>
        </p:nvSpPr>
        <p:spPr>
          <a:xfrm>
            <a:off x="1891779" y="5185459"/>
            <a:ext cx="8511625" cy="739775"/>
          </a:xfrm>
          <a:prstGeom prst="rect">
            <a:avLst/>
          </a:prstGeom>
          <a:solidFill>
            <a:srgbClr val="FFFFFF"/>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55A9D5"/>
                </a:solidFill>
                <a:effectLst/>
                <a:uLnTx/>
                <a:uFillTx/>
                <a:latin typeface="Tahoma" panose="020B0604030504040204" pitchFamily="34" charset="0"/>
                <a:ea typeface="Tahoma" panose="020B0604030504040204" pitchFamily="34" charset="0"/>
                <a:cs typeface="Tahoma" panose="020B0604030504040204" pitchFamily="34" charset="0"/>
              </a:rPr>
              <a:t>Framework for reflection </a:t>
            </a:r>
          </a:p>
        </p:txBody>
      </p:sp>
    </p:spTree>
    <p:extLst>
      <p:ext uri="{BB962C8B-B14F-4D97-AF65-F5344CB8AC3E}">
        <p14:creationId xmlns:p14="http://schemas.microsoft.com/office/powerpoint/2010/main" val="210736564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F0C3A22-384D-4549-9B2A-3312175999BF}"/>
              </a:ext>
            </a:extLst>
          </p:cNvPr>
          <p:cNvSpPr/>
          <p:nvPr/>
        </p:nvSpPr>
        <p:spPr>
          <a:xfrm>
            <a:off x="490419" y="0"/>
            <a:ext cx="5105400" cy="6858000"/>
          </a:xfrm>
          <a:prstGeom prst="rect">
            <a:avLst/>
          </a:prstGeom>
          <a:solidFill>
            <a:srgbClr val="FFFFFF">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xmlns="" id="{C85EFA76-3AAE-4AF8-A761-D9C4F46B7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xmlns="" id="{5C2DB437-4128-4170-887D-15D10C18B569}"/>
              </a:ext>
            </a:extLst>
          </p:cNvPr>
          <p:cNvPicPr>
            <a:picLocks noChangeAspect="1"/>
          </p:cNvPicPr>
          <p:nvPr/>
        </p:nvPicPr>
        <p:blipFill rotWithShape="1">
          <a:blip r:embed="rId4">
            <a:extLst>
              <a:ext uri="{28A0092B-C50C-407E-A947-70E740481C1C}">
                <a14:useLocalDpi xmlns:a14="http://schemas.microsoft.com/office/drawing/2010/main" val="0"/>
              </a:ext>
            </a:extLst>
          </a:blip>
          <a:srcRect l="30187" t="11448" b="37643"/>
          <a:stretch/>
        </p:blipFill>
        <p:spPr>
          <a:xfrm>
            <a:off x="4253110" y="1514764"/>
            <a:ext cx="8511625" cy="3491345"/>
          </a:xfrm>
          <a:prstGeom prst="rect">
            <a:avLst/>
          </a:prstGeom>
          <a:effectLst>
            <a:outerShdw blurRad="50800" dist="38100" dir="10800000" algn="r" rotWithShape="0">
              <a:prstClr val="black">
                <a:alpha val="40000"/>
              </a:prstClr>
            </a:outerShdw>
          </a:effectLst>
        </p:spPr>
      </p:pic>
      <p:sp>
        <p:nvSpPr>
          <p:cNvPr id="11" name="TextBox 10">
            <a:extLst>
              <a:ext uri="{FF2B5EF4-FFF2-40B4-BE49-F238E27FC236}">
                <a16:creationId xmlns:a16="http://schemas.microsoft.com/office/drawing/2014/main" xmlns="" id="{5795FE0C-EFA4-4CEF-A31D-B9800A0FC2E9}"/>
              </a:ext>
            </a:extLst>
          </p:cNvPr>
          <p:cNvSpPr txBox="1"/>
          <p:nvPr/>
        </p:nvSpPr>
        <p:spPr>
          <a:xfrm>
            <a:off x="4719782" y="2521527"/>
            <a:ext cx="12371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What?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(thinking)</a:t>
            </a: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xmlns="" id="{D57444A6-F7FC-43B8-AAFA-2EFC6805CA42}"/>
              </a:ext>
            </a:extLst>
          </p:cNvPr>
          <p:cNvSpPr txBox="1"/>
          <p:nvPr/>
        </p:nvSpPr>
        <p:spPr>
          <a:xfrm>
            <a:off x="6235073" y="2521526"/>
            <a:ext cx="12371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So what?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(feeling)</a:t>
            </a: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xmlns="" id="{C730E589-5611-49F6-B223-4B1616519DB2}"/>
              </a:ext>
            </a:extLst>
          </p:cNvPr>
          <p:cNvSpPr txBox="1"/>
          <p:nvPr/>
        </p:nvSpPr>
        <p:spPr>
          <a:xfrm>
            <a:off x="5467664" y="3950291"/>
            <a:ext cx="13598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Now what?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(doing)</a:t>
            </a: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xmlns="" id="{8C759618-2B4C-4259-99B4-EF7D8F745104}"/>
              </a:ext>
            </a:extLst>
          </p:cNvPr>
          <p:cNvSpPr txBox="1"/>
          <p:nvPr/>
        </p:nvSpPr>
        <p:spPr>
          <a:xfrm>
            <a:off x="295564" y="903303"/>
            <a:ext cx="4424218"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Explores thought processes when a particular action or decision was taken and how those may have impacted on actions and feelings.</a:t>
            </a:r>
            <a:endParaRPr kumimoji="0" lang="en-US" sz="2400" b="0"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A5A5A5">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A5A5A5">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n-GB" sz="2000" b="0" i="1"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What was I thinking when I took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the actions or made the decision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that I did?’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4069471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E7EBF8"/>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E7EBF8"/>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E7EBF8"/>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2337</TotalTime>
  <Words>3384</Words>
  <Application>Microsoft Office PowerPoint</Application>
  <PresentationFormat>Custom</PresentationFormat>
  <Paragraphs>434</Paragraphs>
  <Slides>27</Slides>
  <Notes>26</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Custom Design</vt:lpstr>
      <vt:lpstr>Office Theme</vt:lpstr>
      <vt:lpstr>1_Office Theme</vt:lpstr>
      <vt:lpstr>PowerPoint Presentation</vt:lpstr>
      <vt:lpstr>Quick pairs exercise - Reflection</vt:lpstr>
      <vt:lpstr>Our aims</vt:lpstr>
      <vt:lpstr>Outline</vt:lpstr>
      <vt:lpstr>Why do we all need to reflect?</vt:lpstr>
      <vt:lpstr>The Reflective Practitioner </vt:lpstr>
      <vt:lpstr>Benefits</vt:lpstr>
      <vt:lpstr>PowerPoint Presentation</vt:lpstr>
      <vt:lpstr>PowerPoint Presentation</vt:lpstr>
      <vt:lpstr>PowerPoint Presentation</vt:lpstr>
      <vt:lpstr>PowerPoint Presentation</vt:lpstr>
      <vt:lpstr>Case scenario 2 – Dr Dawson</vt:lpstr>
      <vt:lpstr>‘Learning conversation with appraiser’ </vt:lpstr>
      <vt:lpstr>Review</vt:lpstr>
      <vt:lpstr>Creating the right environment  for an open reflective discussion </vt:lpstr>
      <vt:lpstr>PowerPoint Presentation</vt:lpstr>
      <vt:lpstr>Effective communication – active listening </vt:lpstr>
      <vt:lpstr>Effective communication and the Framework</vt:lpstr>
      <vt:lpstr>Effective communication and the Framework</vt:lpstr>
      <vt:lpstr>Avoiding confused messages</vt:lpstr>
      <vt:lpstr>2nd meeting</vt:lpstr>
      <vt:lpstr>Demonstrating reflection</vt:lpstr>
      <vt:lpstr>Group reflection</vt:lpstr>
      <vt:lpstr>Disclosure</vt:lpstr>
      <vt:lpstr>PowerPoint Presentation</vt:lpstr>
      <vt:lpstr>PowerPoint Presentation</vt:lpstr>
      <vt:lpstr>Acknowledgements</vt:lpstr>
    </vt:vector>
  </TitlesOfParts>
  <Company>GMC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gstewart</dc:creator>
  <cp:lastModifiedBy>Natalie Fine (020 7189 5323)</cp:lastModifiedBy>
  <cp:revision>132</cp:revision>
  <cp:lastPrinted>2018-10-15T10:38:18Z</cp:lastPrinted>
  <dcterms:created xsi:type="dcterms:W3CDTF">2012-10-18T15:13:53Z</dcterms:created>
  <dcterms:modified xsi:type="dcterms:W3CDTF">2019-05-28T07:18:29Z</dcterms:modified>
</cp:coreProperties>
</file>